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122" y="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48757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800100" y="1824698"/>
            <a:ext cx="7543800" cy="1879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sz="5800" b="1" i="1" spc="610" dirty="0">
                <a:solidFill>
                  <a:srgbClr val="FFFFFF"/>
                </a:solidFill>
                <a:latin typeface="Yu Gothic UI Semibold"/>
                <a:cs typeface="Yu Gothic UI Semibold"/>
              </a:rPr>
              <a:t>2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87299" y="2342299"/>
            <a:ext cx="4189095" cy="17312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130">
              <a:lnSpc>
                <a:spcPct val="100000"/>
              </a:lnSpc>
            </a:pPr>
            <a:r>
              <a:rPr sz="3000" dirty="0" err="1" smtClean="0">
                <a:solidFill>
                  <a:srgbClr val="31377D"/>
                </a:solidFill>
                <a:latin typeface="標楷體"/>
                <a:cs typeface="標楷體"/>
              </a:rPr>
              <a:t>第五课</a:t>
            </a:r>
            <a:endParaRPr sz="3000" dirty="0">
              <a:latin typeface="標楷體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1410"/>
              </a:spcBef>
            </a:pPr>
            <a:r>
              <a:rPr sz="3600" dirty="0">
                <a:solidFill>
                  <a:srgbClr val="231F20"/>
                </a:solidFill>
                <a:latin typeface="標楷體"/>
                <a:cs typeface="標楷體"/>
              </a:rPr>
              <a:t>吃喜酒</a:t>
            </a:r>
            <a:endParaRPr sz="3600" dirty="0">
              <a:latin typeface="標楷體"/>
              <a:cs typeface="標楷體"/>
            </a:endParaRPr>
          </a:p>
          <a:p>
            <a:pPr marL="24130">
              <a:lnSpc>
                <a:spcPct val="100000"/>
              </a:lnSpc>
              <a:spcBef>
                <a:spcPts val="1320"/>
              </a:spcBef>
            </a:pP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Attendin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g</a:t>
            </a:r>
            <a:r>
              <a:rPr sz="2400" b="1" spc="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a</a:t>
            </a:r>
            <a:r>
              <a:rPr sz="2400" b="1" spc="-4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spc="-135" dirty="0">
                <a:solidFill>
                  <a:srgbClr val="075295"/>
                </a:solidFill>
                <a:latin typeface="Times New Roman"/>
                <a:cs typeface="Times New Roman"/>
              </a:rPr>
              <a:t>W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edding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spc="-20" dirty="0">
                <a:solidFill>
                  <a:srgbClr val="075295"/>
                </a:solidFill>
                <a:latin typeface="Times New Roman"/>
                <a:cs typeface="Times New Roman"/>
              </a:rPr>
              <a:t>Reception</a:t>
            </a:r>
            <a:endParaRPr sz="24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I-9</a:t>
            </a:r>
            <a:endParaRPr sz="3000" dirty="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手</a:t>
            </a:r>
            <a:endParaRPr sz="14800" dirty="0">
              <a:latin typeface="標楷體"/>
              <a:cs typeface="標楷體"/>
            </a:endParaRPr>
          </a:p>
          <a:p>
            <a:pPr marR="324675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shǒu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48145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 smtClean="0">
                <a:solidFill>
                  <a:srgbClr val="231F20"/>
                </a:solidFill>
                <a:latin typeface="Times New Roman"/>
                <a:cs typeface="Times New Roman"/>
              </a:rPr>
              <a:t>hand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I-10</a:t>
            </a:r>
            <a:endParaRPr sz="3000" dirty="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照相机</a:t>
            </a:r>
            <a:endParaRPr sz="14800" dirty="0">
              <a:latin typeface="標楷體"/>
              <a:cs typeface="標楷體"/>
            </a:endParaRPr>
          </a:p>
          <a:p>
            <a:pPr marR="14611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zhàoxiàngjī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6499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 smtClean="0">
                <a:solidFill>
                  <a:srgbClr val="231F20"/>
                </a:solidFill>
                <a:latin typeface="Times New Roman"/>
                <a:cs typeface="Times New Roman"/>
              </a:rPr>
              <a:t>camera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8744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 dirty="0">
              <a:latin typeface="Times New Roman"/>
              <a:cs typeface="Times New Roman"/>
            </a:endParaRPr>
          </a:p>
          <a:p>
            <a:pPr marR="239458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新郎</a:t>
            </a:r>
            <a:endParaRPr sz="14800" dirty="0">
              <a:latin typeface="標楷體"/>
              <a:cs typeface="標楷體"/>
            </a:endParaRPr>
          </a:p>
          <a:p>
            <a:pPr marR="23945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xīnláng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8762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bridegroom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I-12</a:t>
            </a:r>
            <a:endParaRPr sz="3000" dirty="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站</a:t>
            </a:r>
            <a:endParaRPr sz="14800" dirty="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spc="-35" dirty="0">
                <a:solidFill>
                  <a:srgbClr val="075295"/>
                </a:solidFill>
                <a:latin typeface="Times New Roman"/>
                <a:cs typeface="Times New Roman"/>
              </a:rPr>
              <a:t>zhàn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0457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spc="-1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lang="en-US" altLang="zh-TW" sz="3200" spc="-10" dirty="0">
                <a:solidFill>
                  <a:srgbClr val="231F20"/>
                </a:solidFill>
                <a:latin typeface="Times New Roman"/>
                <a:cs typeface="Times New Roman"/>
              </a:rPr>
              <a:t>i)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stand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I-13</a:t>
            </a:r>
            <a:endParaRPr sz="3000" dirty="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白</a:t>
            </a:r>
            <a:endParaRPr sz="14800" dirty="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bái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28171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(Vs) </a:t>
            </a:r>
            <a:r>
              <a:rPr sz="3200" spc="-20" dirty="0" smtClean="0">
                <a:solidFill>
                  <a:srgbClr val="231F20"/>
                </a:solidFill>
                <a:latin typeface="Times New Roman"/>
                <a:cs typeface="Times New Roman"/>
              </a:rPr>
              <a:t>white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594224" y="942851"/>
            <a:ext cx="52800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I-14</a:t>
            </a:r>
            <a:endParaRPr sz="3000" dirty="0">
              <a:latin typeface="Times New Roman"/>
              <a:cs typeface="Times New Roman"/>
            </a:endParaRPr>
          </a:p>
          <a:p>
            <a:pPr marL="37465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帅</a:t>
            </a:r>
            <a:endParaRPr sz="14800" dirty="0">
              <a:latin typeface="標楷體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shuài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36905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(Vs)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handsome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good looking (of men)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I-15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礼服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lǐfú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86956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formal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attire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I-16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座位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zuòwèi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32270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seat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I-17</a:t>
            </a:r>
            <a:endParaRPr sz="3000" dirty="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看起来</a:t>
            </a:r>
            <a:endParaRPr sz="14800" dirty="0">
              <a:latin typeface="標楷體"/>
              <a:cs typeface="標楷體"/>
            </a:endParaRPr>
          </a:p>
          <a:p>
            <a:pPr marR="1461135" algn="ctr">
              <a:lnSpc>
                <a:spcPct val="100000"/>
              </a:lnSpc>
              <a:spcBef>
                <a:spcPts val="655"/>
              </a:spcBef>
              <a:tabLst>
                <a:tab pos="15487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kàn	qǐlái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92442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look,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0" dirty="0">
                <a:solidFill>
                  <a:srgbClr val="231F20"/>
                </a:solidFill>
                <a:latin typeface="Times New Roman"/>
                <a:cs typeface="Times New Roman"/>
              </a:rPr>
              <a:t>it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appears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me...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结婚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jiéhūn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7983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Vp-sep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get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married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喜酒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xǐjiǔ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7160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wedding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banquet, wedding reception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日子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spc="-25" dirty="0">
                <a:solidFill>
                  <a:srgbClr val="075295"/>
                </a:solidFill>
                <a:latin typeface="Times New Roman"/>
                <a:cs typeface="Times New Roman"/>
              </a:rPr>
              <a:t>rìzi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5836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 smtClean="0">
                <a:solidFill>
                  <a:srgbClr val="231F20"/>
                </a:solidFill>
                <a:latin typeface="Times New Roman"/>
                <a:cs typeface="Times New Roman"/>
              </a:rPr>
              <a:t>day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亲戚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qīnqī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6819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relatives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热闹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rènào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51793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(Vs)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be boisterous, lively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II-5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庆祝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qìngzhù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73431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celebrate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228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II-6</a:t>
            </a:r>
            <a:endParaRPr sz="3000" dirty="0">
              <a:latin typeface="Times New Roman"/>
              <a:cs typeface="Times New Roman"/>
            </a:endParaRPr>
          </a:p>
          <a:p>
            <a:pPr marR="33096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件</a:t>
            </a:r>
            <a:endParaRPr sz="14800" dirty="0">
              <a:latin typeface="標楷體"/>
              <a:cs typeface="標楷體"/>
            </a:endParaRPr>
          </a:p>
          <a:p>
            <a:pPr marR="33096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779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(M)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measure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word for clothing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II-7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喜事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xǐshì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7655559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an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auspicious occasion, such as a wedding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II-8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请客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qǐngkè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459076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spc="-2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-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sep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host a banquet, treat somebody to a meal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II-9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红包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hóngbāo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73278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red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envelope with cash gift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II-10</a:t>
            </a:r>
            <a:endParaRPr sz="3000" dirty="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送</a:t>
            </a:r>
            <a:endParaRPr sz="14800" dirty="0">
              <a:latin typeface="標楷體"/>
              <a:cs typeface="標楷體"/>
            </a:endParaRPr>
          </a:p>
          <a:p>
            <a:pPr marR="3405504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sòng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36333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give a gift, to send oﬀ, to see oﬀ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094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 dirty="0">
              <a:latin typeface="Times New Roman"/>
              <a:cs typeface="Times New Roman"/>
            </a:endParaRPr>
          </a:p>
          <a:p>
            <a:pPr marR="245808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新人</a:t>
            </a:r>
            <a:endParaRPr sz="14800" dirty="0">
              <a:latin typeface="標楷體"/>
              <a:cs typeface="標楷體"/>
            </a:endParaRPr>
          </a:p>
          <a:p>
            <a:pPr marR="24580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xīnrén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639559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newlyweds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(used only at a wedding)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恭喜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gōngxǐ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11785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congratulate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II-12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喜宴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xǐyàn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69607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wedding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banquet, wedding reception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II-13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敬酒</a:t>
            </a:r>
            <a:endParaRPr sz="14800" dirty="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jìngjiǔ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70843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spc="-2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-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sep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make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a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toast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(alcoholic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drinks)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II-14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大人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spc="-35" dirty="0">
                <a:solidFill>
                  <a:srgbClr val="075295"/>
                </a:solidFill>
                <a:latin typeface="Times New Roman"/>
                <a:cs typeface="Times New Roman"/>
              </a:rPr>
              <a:t>dàrén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4376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adult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II-15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小孩</a:t>
            </a:r>
            <a:endParaRPr sz="14800" dirty="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xiǎohái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03911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child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children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II-16</a:t>
            </a:r>
            <a:endParaRPr sz="3000" dirty="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不得了</a:t>
            </a:r>
            <a:endParaRPr sz="14800" dirty="0">
              <a:latin typeface="標楷體"/>
              <a:cs typeface="標楷體"/>
            </a:endParaRPr>
          </a:p>
          <a:p>
            <a:pPr marR="15246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bùdéliǎo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70843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(Vs)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very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;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extremely;</a:t>
            </a:r>
            <a:r>
              <a:rPr sz="3200" spc="-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indicates</a:t>
            </a:r>
            <a:r>
              <a:rPr sz="3200" spc="-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severity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II-17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另外</a:t>
            </a:r>
            <a:endParaRPr sz="14800" dirty="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spc="-35" dirty="0">
                <a:solidFill>
                  <a:srgbClr val="075295"/>
                </a:solidFill>
                <a:latin typeface="Times New Roman"/>
                <a:cs typeface="Times New Roman"/>
              </a:rPr>
              <a:t>lìngwài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31981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spc="-15" dirty="0" err="1">
                <a:solidFill>
                  <a:srgbClr val="231F20"/>
                </a:solidFill>
                <a:latin typeface="Times New Roman"/>
                <a:cs typeface="Times New Roman"/>
              </a:rPr>
              <a:t>Det</a:t>
            </a:r>
            <a:r>
              <a:rPr lang="en-US" altLang="zh-TW"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another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II-18</a:t>
            </a:r>
            <a:endParaRPr sz="3000" dirty="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糖</a:t>
            </a:r>
            <a:endParaRPr sz="14800" dirty="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táng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0408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candies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II-19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离开</a:t>
            </a:r>
            <a:endParaRPr sz="14800" dirty="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líkāi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7983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Vp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depart,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leave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II-20</a:t>
            </a:r>
            <a:endParaRPr sz="3000" dirty="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句</a:t>
            </a:r>
            <a:endParaRPr sz="14800" dirty="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50989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(M)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measure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word for utterances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II-21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祝福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zhùfú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88683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give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blessings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新娘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xīnniáng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52654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bride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II-22</a:t>
            </a:r>
            <a:endParaRPr sz="3000" dirty="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话</a:t>
            </a:r>
            <a:endParaRPr sz="14800" dirty="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huà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21945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utterance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word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II-23</a:t>
            </a:r>
            <a:endParaRPr sz="3000" dirty="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一会儿</a:t>
            </a:r>
            <a:endParaRPr sz="14800" dirty="0">
              <a:latin typeface="標楷體"/>
              <a:cs typeface="標楷體"/>
            </a:endParaRPr>
          </a:p>
          <a:p>
            <a:pPr marR="15252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yìhuǐr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72351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in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a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moment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00100" y="1811998"/>
            <a:ext cx="7543800" cy="33855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 err="1" smtClean="0"/>
              <a:t>有说有笑</a:t>
            </a:r>
            <a:r>
              <a:rPr dirty="0" smtClean="0"/>
              <a:t/>
            </a:r>
            <a:br>
              <a:rPr dirty="0" smtClean="0"/>
            </a:b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yǒushuō</a:t>
            </a: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	yǒuxiào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3299" y="5745018"/>
            <a:ext cx="378460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laughing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and joking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II-24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有吃有喝</a:t>
            </a:r>
          </a:p>
          <a:p>
            <a:pPr algn="ctr">
              <a:lnSpc>
                <a:spcPct val="100000"/>
              </a:lnSpc>
              <a:spcBef>
                <a:spcPts val="655"/>
              </a:spcBef>
              <a:tabLst>
                <a:tab pos="27178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yǒuchī	yǒuhē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3299" y="5745018"/>
            <a:ext cx="578231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an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availability of food and drink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II-25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7750"/>
              </a:lnSpc>
            </a:pPr>
            <a:r>
              <a:rPr dirty="0"/>
              <a:t>百年好合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83299" y="3967923"/>
            <a:ext cx="7767186" cy="256993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637030">
              <a:lnSpc>
                <a:spcPct val="100000"/>
              </a:lnSpc>
              <a:tabLst>
                <a:tab pos="455739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bǎinián	hǎohé</a:t>
            </a:r>
            <a:endParaRPr sz="7200" dirty="0">
              <a:latin typeface="Times New Roman"/>
              <a:cs typeface="Times New Roman"/>
            </a:endParaRPr>
          </a:p>
          <a:p>
            <a:pPr marL="12700">
              <a:lnSpc>
                <a:spcPts val="3600"/>
              </a:lnSpc>
              <a:buClr>
                <a:srgbClr val="231F20"/>
              </a:buClr>
              <a:tabLst>
                <a:tab pos="520700" algn="l"/>
              </a:tabLst>
            </a:pPr>
            <a:endParaRPr lang="en-US" altLang="zh-TW" sz="3200" dirty="0" smtClean="0">
              <a:solidFill>
                <a:srgbClr val="231F20"/>
              </a:solidFill>
              <a:latin typeface="標楷體"/>
              <a:cs typeface="標楷體"/>
            </a:endParaRPr>
          </a:p>
          <a:p>
            <a:pPr marL="12700">
              <a:lnSpc>
                <a:spcPts val="3600"/>
              </a:lnSpc>
              <a:buClr>
                <a:srgbClr val="231F20"/>
              </a:buClr>
              <a:tabLst>
                <a:tab pos="520700" algn="l"/>
              </a:tabLst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century-long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matrimon</a:t>
            </a:r>
            <a:r>
              <a:rPr sz="3200" spc="-215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i.e., to have a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long</a:t>
            </a:r>
            <a:r>
              <a:rPr lang="zh-TW" altLang="en-US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en-US" altLang="zh-TW"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happy </a:t>
            </a:r>
            <a:r>
              <a:rPr lang="en-US" altLang="zh-TW"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marriage</a:t>
            </a:r>
            <a:endParaRPr lang="en-US" altLang="zh-TW" sz="3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II-26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body" idx="1"/>
          </p:nvPr>
        </p:nvSpPr>
        <p:spPr>
          <a:xfrm>
            <a:off x="800100" y="1824698"/>
            <a:ext cx="7543800" cy="228267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7750"/>
              </a:lnSpc>
            </a:pPr>
            <a:r>
              <a:rPr dirty="0" err="1" smtClean="0"/>
              <a:t>早生贵子</a:t>
            </a:r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383298" y="3967923"/>
            <a:ext cx="7960601" cy="24929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458595">
              <a:lnSpc>
                <a:spcPct val="100000"/>
              </a:lnSpc>
              <a:tabLst>
                <a:tab pos="508952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zǎoshēng	guìzǐ</a:t>
            </a:r>
            <a:endParaRPr sz="7200" dirty="0">
              <a:latin typeface="Times New Roman"/>
              <a:cs typeface="Times New Roman"/>
            </a:endParaRPr>
          </a:p>
          <a:p>
            <a:pPr marL="12700">
              <a:lnSpc>
                <a:spcPts val="3600"/>
              </a:lnSpc>
              <a:buClr>
                <a:srgbClr val="231F20"/>
              </a:buClr>
              <a:tabLst>
                <a:tab pos="520700" algn="l"/>
              </a:tabLst>
            </a:pPr>
            <a:endParaRPr lang="en-US" altLang="zh-TW" sz="3200" dirty="0">
              <a:solidFill>
                <a:srgbClr val="231F2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>
              <a:lnSpc>
                <a:spcPts val="3600"/>
              </a:lnSpc>
              <a:buClr>
                <a:srgbClr val="231F20"/>
              </a:buClr>
              <a:tabLst>
                <a:tab pos="520700" algn="l"/>
              </a:tabLst>
            </a:pPr>
            <a:r>
              <a:rPr sz="3200" dirty="0" smtClean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May </a:t>
            </a:r>
            <a:r>
              <a:rPr sz="32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 soon bear a child! (a traditional</a:t>
            </a:r>
            <a:r>
              <a:rPr lang="zh-TW" altLang="en-US" sz="32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exhortation given to newly-weds)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II-27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参加</a:t>
            </a:r>
            <a:endParaRPr sz="14800" dirty="0">
              <a:latin typeface="標楷體"/>
              <a:cs typeface="標楷體"/>
            </a:endParaRPr>
          </a:p>
          <a:p>
            <a:pPr marR="23056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cānjiā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0248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attend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I-5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婚礼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hūnlǐ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79539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 </a:t>
            </a:r>
            <a:r>
              <a:rPr sz="3200" spc="-25" dirty="0" smtClean="0">
                <a:solidFill>
                  <a:srgbClr val="231F20"/>
                </a:solidFill>
                <a:latin typeface="Times New Roman"/>
                <a:cs typeface="Times New Roman"/>
              </a:rPr>
              <a:t>weddin</a:t>
            </a:r>
            <a:r>
              <a:rPr sz="3200" spc="-20" dirty="0" smtClean="0">
                <a:solidFill>
                  <a:srgbClr val="231F20"/>
                </a:solidFill>
                <a:latin typeface="Times New Roman"/>
                <a:cs typeface="Times New Roman"/>
              </a:rPr>
              <a:t>g</a:t>
            </a:r>
            <a:r>
              <a:rPr sz="3200" spc="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ceremony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I-6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西装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xīzhuāng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19659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a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(western) suit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I-7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正式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zhèngshì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0457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(Vs)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formal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I-8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客人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kèrén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07514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guest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</TotalTime>
  <Words>409</Words>
  <Application>Microsoft Office PowerPoint</Application>
  <PresentationFormat>如螢幕大小 (4:3)</PresentationFormat>
  <Paragraphs>181</Paragraphs>
  <Slides>45</Slides>
  <Notes>45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45</vt:i4>
      </vt:variant>
    </vt:vector>
  </HeadingPairs>
  <TitlesOfParts>
    <vt:vector size="51" baseType="lpstr">
      <vt:lpstr>Yu Gothic UI Semibold</vt:lpstr>
      <vt:lpstr>新細明體</vt:lpstr>
      <vt:lpstr>標楷體</vt:lpstr>
      <vt:lpstr>Calibri</vt:lpstr>
      <vt:lpstr>Times New Roman</vt:lpstr>
      <vt:lpstr>Office Theme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有说有笑 yǒushuō yǒuxiào</vt:lpstr>
      <vt:lpstr>有吃有喝 yǒuchī yǒuhē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Chieh</dc:creator>
  <cp:lastModifiedBy>user</cp:lastModifiedBy>
  <cp:revision>4</cp:revision>
  <dcterms:created xsi:type="dcterms:W3CDTF">2017-05-10T12:11:13Z</dcterms:created>
  <dcterms:modified xsi:type="dcterms:W3CDTF">2018-04-18T04:04:20Z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2017-05-10T00:00:00Z</vt:filetime>
  </property>
  <property fmtid="{D5CDD505-2E9C-101B-9397-08002B2CF9AE}" pid="3" name="LastSaved">
    <vt:filetime>2017-05-10T00:00:00Z</vt:filetime>
  </property>
</Properties>
</file>