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476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notesMaster" Target="notesMasters/notesMaster1.xml"/><Relationship Id="rId50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tableStyles" Target="tableStyle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803490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4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2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7299" y="3006899"/>
            <a:ext cx="4597400" cy="5514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315"/>
              </a:lnSpc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请问，到师大怎么走</a:t>
            </a:r>
            <a:r>
              <a:rPr sz="3600" dirty="0" smtClean="0">
                <a:solidFill>
                  <a:srgbClr val="231F20"/>
                </a:solidFill>
                <a:latin typeface="標楷體"/>
                <a:cs typeface="標楷體"/>
              </a:rPr>
              <a:t>？</a:t>
            </a:r>
            <a:endParaRPr sz="3600" dirty="0">
              <a:latin typeface="標楷體"/>
              <a:cs typeface="標楷體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99299" y="3692041"/>
            <a:ext cx="5077460" cy="304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870"/>
              </a:lnSpc>
            </a:pP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Excuse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Me.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How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D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o</a:t>
            </a:r>
            <a:r>
              <a:rPr sz="2400" b="1" spc="-9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270" dirty="0">
                <a:solidFill>
                  <a:srgbClr val="075295"/>
                </a:solidFill>
                <a:latin typeface="Times New Roman"/>
                <a:cs typeface="Times New Roman"/>
              </a:rPr>
              <a:t>Y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ou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Get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to 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Shida?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099299" y="2354999"/>
            <a:ext cx="1168400" cy="4616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第一课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第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spc="-30" dirty="0">
                <a:solidFill>
                  <a:srgbClr val="075295"/>
                </a:solidFill>
                <a:latin typeface="Times New Roman"/>
                <a:cs typeface="Times New Roman"/>
              </a:rPr>
              <a:t>dì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008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Det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used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indicate ordinal numbers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红绿灯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hónglǜdēng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8511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traﬃc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light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874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3945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告诉</a:t>
            </a:r>
            <a:endParaRPr sz="14800" dirty="0">
              <a:latin typeface="標楷體"/>
              <a:cs typeface="標楷體"/>
            </a:endParaRPr>
          </a:p>
          <a:p>
            <a:pPr marR="23945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gàosù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2877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18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tell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提款机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tíkuǎnjī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0545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355" dirty="0" smtClean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TM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machine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477343" y="942851"/>
            <a:ext cx="639699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219964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超商</a:t>
            </a:r>
            <a:endParaRPr sz="14800" dirty="0">
              <a:latin typeface="標楷體"/>
              <a:cs typeface="標楷體"/>
            </a:endParaRPr>
          </a:p>
          <a:p>
            <a:pPr marR="21990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chāo-shāng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137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convenience</a:t>
            </a:r>
            <a:r>
              <a:rPr sz="3200" spc="-1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store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应该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yīnggāi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98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35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aux)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should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; ought 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邮局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yóujú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9203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post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oﬃce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提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spc="-20" dirty="0">
                <a:solidFill>
                  <a:srgbClr val="075295"/>
                </a:solidFill>
                <a:latin typeface="Times New Roman"/>
                <a:cs typeface="Times New Roman"/>
              </a:rPr>
              <a:t>tí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12242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withdra</a:t>
            </a:r>
            <a:r>
              <a:rPr sz="3200" spc="-25" dirty="0">
                <a:solidFill>
                  <a:srgbClr val="231F20"/>
                </a:solidFill>
                <a:latin typeface="Times New Roman"/>
                <a:cs typeface="Times New Roman"/>
              </a:rPr>
              <a:t>w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(money)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867891" y="942851"/>
            <a:ext cx="700659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159004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那边</a:t>
            </a:r>
            <a:endParaRPr sz="14800" dirty="0">
              <a:latin typeface="標楷體"/>
              <a:cs typeface="標楷體"/>
            </a:endParaRPr>
          </a:p>
          <a:p>
            <a:pPr marR="1588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nàbiān/nèibiān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59504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over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there,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yonder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065465" y="1152000"/>
            <a:ext cx="7223125" cy="598368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201930" algn="ctr">
              <a:lnSpc>
                <a:spcPct val="100000"/>
              </a:lnSpc>
            </a:pPr>
            <a:r>
              <a:rPr sz="9000" dirty="0" err="1" smtClean="0">
                <a:solidFill>
                  <a:srgbClr val="231F20"/>
                </a:solidFill>
                <a:latin typeface="標楷體"/>
                <a:cs typeface="標楷體"/>
              </a:rPr>
              <a:t>师大</a:t>
            </a:r>
            <a:endParaRPr sz="9000" dirty="0">
              <a:latin typeface="標楷體"/>
              <a:cs typeface="標楷體"/>
            </a:endParaRPr>
          </a:p>
          <a:p>
            <a:pPr marR="201930" algn="ctr">
              <a:lnSpc>
                <a:spcPct val="100000"/>
              </a:lnSpc>
            </a:pPr>
            <a:r>
              <a:rPr sz="9000" dirty="0" smtClean="0">
                <a:solidFill>
                  <a:srgbClr val="231F20"/>
                </a:solidFill>
                <a:latin typeface="標楷體"/>
                <a:cs typeface="標楷體"/>
              </a:rPr>
              <a:t>（</a:t>
            </a:r>
            <a:r>
              <a:rPr sz="9000" dirty="0" err="1" smtClean="0">
                <a:solidFill>
                  <a:srgbClr val="231F20"/>
                </a:solidFill>
                <a:latin typeface="標楷體"/>
                <a:cs typeface="標楷體"/>
              </a:rPr>
              <a:t>师范大学</a:t>
            </a:r>
            <a:r>
              <a:rPr sz="9000" dirty="0" smtClean="0">
                <a:solidFill>
                  <a:srgbClr val="231F20"/>
                </a:solidFill>
                <a:latin typeface="標楷體"/>
                <a:cs typeface="標楷體"/>
              </a:rPr>
              <a:t>）</a:t>
            </a:r>
            <a:endParaRPr sz="90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1260"/>
              </a:spcBef>
              <a:tabLst>
                <a:tab pos="4775835" algn="l"/>
              </a:tabLst>
            </a:pPr>
            <a:r>
              <a:rPr sz="6600" dirty="0" err="1">
                <a:solidFill>
                  <a:srgbClr val="075295"/>
                </a:solidFill>
                <a:latin typeface="Times New Roman"/>
                <a:cs typeface="Times New Roman"/>
              </a:rPr>
              <a:t>Shīdà</a:t>
            </a:r>
            <a:r>
              <a:rPr sz="6600" spc="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9900" baseline="-2525" dirty="0" smtClean="0">
                <a:solidFill>
                  <a:srgbClr val="075295"/>
                </a:solidFill>
                <a:latin typeface="Adobe 明體 Std L"/>
                <a:cs typeface="Times New Roman"/>
              </a:rPr>
              <a:t>(</a:t>
            </a:r>
            <a:r>
              <a:rPr sz="66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Shīfàn</a:t>
            </a:r>
            <a:r>
              <a:rPr sz="6600" dirty="0">
                <a:solidFill>
                  <a:srgbClr val="075295"/>
                </a:solidFill>
                <a:latin typeface="Times New Roman"/>
                <a:cs typeface="Times New Roman"/>
              </a:rPr>
              <a:t>	Dàxu</a:t>
            </a:r>
            <a:r>
              <a:rPr sz="6600" spc="-5" dirty="0">
                <a:solidFill>
                  <a:srgbClr val="075295"/>
                </a:solidFill>
                <a:latin typeface="Times New Roman"/>
                <a:cs typeface="Times New Roman"/>
              </a:rPr>
              <a:t>é</a:t>
            </a:r>
            <a:r>
              <a:rPr sz="9900" baseline="-2525" dirty="0">
                <a:solidFill>
                  <a:srgbClr val="075295"/>
                </a:solidFill>
                <a:latin typeface="Adobe 明體 Std L"/>
                <a:cs typeface="Adobe 明體 Std L"/>
              </a:rPr>
              <a:t>)</a:t>
            </a:r>
            <a:endParaRPr sz="9900" baseline="-2525" dirty="0">
              <a:latin typeface="Adobe 明體 Std L"/>
              <a:cs typeface="Adobe 明體 Std 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80359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NTN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U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(National</a:t>
            </a:r>
            <a:r>
              <a:rPr sz="3200" spc="-6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45" dirty="0">
                <a:solidFill>
                  <a:srgbClr val="231F20"/>
                </a:solidFill>
                <a:latin typeface="Times New Roman"/>
                <a:cs typeface="Times New Roman"/>
              </a:rPr>
              <a:t>T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aiwan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5" dirty="0">
                <a:solidFill>
                  <a:srgbClr val="231F20"/>
                </a:solidFill>
                <a:latin typeface="Times New Roman"/>
                <a:cs typeface="Times New Roman"/>
              </a:rPr>
              <a:t>Norma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l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University)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走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2512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i)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get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和平东路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Hépíng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Dōng	Lù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3491229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25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Hepin</a:t>
            </a:r>
            <a:r>
              <a:rPr sz="3200" spc="-20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g</a:t>
            </a:r>
            <a:r>
              <a:rPr sz="3200" spc="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East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Road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67546" y="942851"/>
            <a:ext cx="6207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L="24765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往前</a:t>
            </a:r>
            <a:endParaRPr sz="148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655"/>
              </a:spcBef>
              <a:tabLst>
                <a:tab pos="222123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wǎng	qián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9711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forward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ahead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67546" y="942851"/>
            <a:ext cx="62071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L="24765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右转</a:t>
            </a:r>
            <a:endParaRPr sz="148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655"/>
              </a:spcBef>
              <a:tabLst>
                <a:tab pos="16122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yòu	zhuǎn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7523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turn right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听起来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  <a:tabLst>
                <a:tab pos="16510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tīng	qǐlái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0746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sound, sound like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看见</a:t>
            </a:r>
            <a:endParaRPr sz="14800" dirty="0">
              <a:latin typeface="標楷體"/>
              <a:cs typeface="標楷體"/>
            </a:endParaRPr>
          </a:p>
          <a:p>
            <a:pPr marR="24022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kànjiàn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823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see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have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seen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下载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spc="-30" dirty="0">
                <a:solidFill>
                  <a:srgbClr val="075295"/>
                </a:solidFill>
                <a:latin typeface="Times New Roman"/>
                <a:cs typeface="Times New Roman"/>
              </a:rPr>
              <a:t>xiàzài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3960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download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地图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dìtú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3912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map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好用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hǎoyòng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4079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Vs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easy to use, handy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5947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7366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着</a:t>
            </a:r>
            <a:endParaRPr sz="14800" dirty="0">
              <a:latin typeface="標楷體"/>
              <a:cs typeface="標楷體"/>
            </a:endParaRPr>
          </a:p>
          <a:p>
            <a:pPr marR="73025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zhe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Ptc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particle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indicating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progression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or</a:t>
            </a:r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/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continuation of action</a:t>
            </a:r>
            <a:endParaRPr lang="en-US" altLang="zh-TW" sz="3200" dirty="0" smtClean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024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14300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日用品</a:t>
            </a:r>
            <a:endParaRPr sz="14800" dirty="0">
              <a:latin typeface="標楷體"/>
              <a:cs typeface="標楷體"/>
            </a:endParaRPr>
          </a:p>
          <a:p>
            <a:pPr marR="14300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rìyòngpǐn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8876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articles of daily use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路人</a:t>
            </a:r>
            <a:endParaRPr sz="14800" dirty="0">
              <a:latin typeface="標楷體"/>
              <a:cs typeface="標楷體"/>
            </a:endParaRPr>
          </a:p>
          <a:p>
            <a:pPr marR="2305685" algn="ctr">
              <a:lnSpc>
                <a:spcPct val="100000"/>
              </a:lnSpc>
              <a:spcBef>
                <a:spcPts val="655"/>
              </a:spcBef>
            </a:pPr>
            <a:r>
              <a:rPr sz="7200" spc="-30" dirty="0">
                <a:solidFill>
                  <a:srgbClr val="075295"/>
                </a:solidFill>
                <a:latin typeface="Times New Roman"/>
                <a:cs typeface="Times New Roman"/>
              </a:rPr>
              <a:t>lùrén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43445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5" dirty="0" smtClean="0">
                <a:solidFill>
                  <a:srgbClr val="231F20"/>
                </a:solidFill>
                <a:latin typeface="Times New Roman"/>
                <a:cs typeface="Times New Roman"/>
              </a:rPr>
              <a:t>someone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;</a:t>
            </a:r>
            <a:r>
              <a:rPr sz="3200" spc="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0" dirty="0">
                <a:solidFill>
                  <a:srgbClr val="231F20"/>
                </a:solidFill>
                <a:latin typeface="Times New Roman"/>
                <a:cs typeface="Times New Roman"/>
              </a:rPr>
              <a:t>lit.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person on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the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street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经过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jīngguò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7203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go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past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巷子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xiàngzi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48145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alley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饿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2817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Vs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hungry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5947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7366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一边</a:t>
            </a:r>
            <a:endParaRPr sz="14800" dirty="0">
              <a:latin typeface="標楷體"/>
              <a:cs typeface="標楷體"/>
            </a:endParaRPr>
          </a:p>
          <a:p>
            <a:pPr marR="7302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yìbiān</a:t>
            </a:r>
            <a:endParaRPr sz="7200" dirty="0">
              <a:latin typeface="Times New Roman"/>
              <a:cs typeface="Times New Roman"/>
            </a:endParaRPr>
          </a:p>
          <a:p>
            <a:pPr marR="144145" algn="ctr"/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R="144145"/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indicates doing two things simultaneousl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as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lang="zh-TW" alt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while</a:t>
            </a:r>
            <a:endParaRPr lang="en-US" altLang="zh-TW"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发现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fāxiàn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924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Vpt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discover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11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3397885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离</a:t>
            </a:r>
            <a:endParaRPr sz="14800" dirty="0">
              <a:latin typeface="標楷體"/>
              <a:cs typeface="標楷體"/>
            </a:endParaRPr>
          </a:p>
          <a:p>
            <a:pPr marR="3397885" algn="ctr">
              <a:lnSpc>
                <a:spcPct val="100000"/>
              </a:lnSpc>
              <a:spcBef>
                <a:spcPts val="655"/>
              </a:spcBef>
            </a:pPr>
            <a:r>
              <a:rPr sz="7200" spc="-20" dirty="0">
                <a:solidFill>
                  <a:srgbClr val="075295"/>
                </a:solidFill>
                <a:latin typeface="Times New Roman"/>
                <a:cs typeface="Times New Roman"/>
              </a:rPr>
              <a:t>lí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487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Prep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(away) from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背包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bēibāo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7716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backpack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正好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zhènghǎo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4417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Adv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just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happen 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最后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zuìhòu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9427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in the end, ﬁnally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枝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1076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(M)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measure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word for pens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54820" y="942851"/>
            <a:ext cx="61245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L="37465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帮忙</a:t>
            </a:r>
            <a:endParaRPr sz="148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bāngmáng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3426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-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help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笔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34620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pen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本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běn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5636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(M)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measure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word for books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本子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běnzi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7203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notebook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左转</a:t>
            </a:r>
            <a:endParaRPr sz="14800" dirty="0">
              <a:latin typeface="標楷體"/>
              <a:cs typeface="標楷體"/>
            </a:endParaRPr>
          </a:p>
          <a:p>
            <a:pPr marL="26034">
              <a:lnSpc>
                <a:spcPct val="100000"/>
              </a:lnSpc>
              <a:spcBef>
                <a:spcPts val="655"/>
              </a:spcBef>
              <a:tabLst>
                <a:tab pos="15748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zuǒ	zhuǎn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072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turn left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师大路上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Shīdà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Lù	shàng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292671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on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Shid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Road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面店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spc="-40" dirty="0">
                <a:solidFill>
                  <a:srgbClr val="075295"/>
                </a:solidFill>
                <a:latin typeface="Times New Roman"/>
                <a:cs typeface="Times New Roman"/>
              </a:rPr>
              <a:t>miàn</a:t>
            </a:r>
            <a:r>
              <a:rPr sz="7200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diàn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088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noodle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shop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迷路</a:t>
            </a:r>
            <a:endParaRPr sz="14800" dirty="0">
              <a:latin typeface="標楷體"/>
              <a:cs typeface="標楷體"/>
            </a:endParaRPr>
          </a:p>
          <a:p>
            <a:pPr marR="2305685" algn="ctr">
              <a:lnSpc>
                <a:spcPct val="100000"/>
              </a:lnSpc>
              <a:spcBef>
                <a:spcPts val="655"/>
              </a:spcBef>
            </a:pPr>
            <a:r>
              <a:rPr sz="7200" spc="-35" dirty="0">
                <a:solidFill>
                  <a:srgbClr val="075295"/>
                </a:solidFill>
                <a:latin typeface="Times New Roman"/>
                <a:cs typeface="Times New Roman"/>
              </a:rPr>
              <a:t>mílù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8" y="5745018"/>
            <a:ext cx="7617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Vp-sep</a:t>
            </a: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be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lost,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>
                <a:solidFill>
                  <a:srgbClr val="231F20"/>
                </a:solidFill>
                <a:latin typeface="Times New Roman"/>
                <a:cs typeface="Times New Roman"/>
              </a:rPr>
              <a:t>have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lost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directions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下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spc="-30" dirty="0">
                <a:solidFill>
                  <a:srgbClr val="075295"/>
                </a:solidFill>
                <a:latin typeface="Times New Roman"/>
                <a:cs typeface="Times New Roman"/>
              </a:rPr>
              <a:t>xià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713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en-US" altLang="zh-TW" sz="3200" spc="-15" dirty="0" err="1">
                <a:solidFill>
                  <a:srgbClr val="231F20"/>
                </a:solidFill>
                <a:latin typeface="Times New Roman"/>
                <a:cs typeface="Times New Roman"/>
              </a:rPr>
              <a:t>Det</a:t>
            </a:r>
            <a:r>
              <a:rPr lang="en-US" altLang="zh-TW"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next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路口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lùkǒu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8163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intersection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段</a:t>
            </a:r>
            <a:endParaRPr sz="14800" dirty="0">
              <a:latin typeface="標楷體"/>
              <a:cs typeface="標楷體"/>
            </a:endParaRPr>
          </a:p>
          <a:p>
            <a:pPr marL="635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duàn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421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lang="en-US" altLang="zh-TW"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0" dirty="0" smtClean="0">
                <a:solidFill>
                  <a:srgbClr val="231F20"/>
                </a:solidFill>
                <a:latin typeface="Times New Roman"/>
                <a:cs typeface="Times New Roman"/>
              </a:rPr>
              <a:t>section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过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280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US" altLang="zh-TW" sz="3200" dirty="0">
                <a:solidFill>
                  <a:srgbClr val="231F20"/>
                </a:solidFill>
                <a:latin typeface="Times New Roman"/>
                <a:cs typeface="Times New Roman"/>
              </a:rPr>
              <a:t>(V) </a:t>
            </a:r>
            <a:r>
              <a:rPr sz="3200" spc="-15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go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past,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15" dirty="0">
                <a:solidFill>
                  <a:srgbClr val="231F20"/>
                </a:solidFill>
                <a:latin typeface="Times New Roman"/>
                <a:cs typeface="Times New Roman"/>
              </a:rPr>
              <a:t>to</a:t>
            </a:r>
            <a:r>
              <a:rPr sz="3200" spc="-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cross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</TotalTime>
  <Words>411</Words>
  <Application>Microsoft Office PowerPoint</Application>
  <PresentationFormat>如螢幕大小 (4:3)</PresentationFormat>
  <Paragraphs>182</Paragraphs>
  <Slides>45</Slides>
  <Notes>45</Notes>
  <HiddenSlides>0</HiddenSlides>
  <MMClips>0</MMClips>
  <ScaleCrop>false</ScaleCrop>
  <HeadingPairs>
    <vt:vector size="6" baseType="variant">
      <vt:variant>
        <vt:lpstr>使用字型</vt:lpstr>
      </vt:variant>
      <vt:variant>
        <vt:i4>6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45</vt:i4>
      </vt:variant>
    </vt:vector>
  </HeadingPairs>
  <TitlesOfParts>
    <vt:vector size="52" baseType="lpstr">
      <vt:lpstr>Adobe 明體 Std L</vt:lpstr>
      <vt:lpstr>Yu Gothic UI Semibold</vt:lpstr>
      <vt:lpstr>新細明體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和平东路 Hépíng Dōng Lù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师大路上 Shīdà Lù shàng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Chieh</dc:creator>
  <cp:lastModifiedBy>user</cp:lastModifiedBy>
  <cp:revision>6</cp:revision>
  <dcterms:created xsi:type="dcterms:W3CDTF">2017-05-10T11:56:55Z</dcterms:created>
  <dcterms:modified xsi:type="dcterms:W3CDTF">2018-04-18T03:19:24Z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2017-05-10T00:00:00Z</vt:filetime>
  </property>
  <property fmtid="{D5CDD505-2E9C-101B-9397-08002B2CF9AE}" pid="3" name="LastSaved">
    <vt:filetime>2017-05-10T00:00:00Z</vt:filetime>
  </property>
</Properties>
</file>