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5" r:id="rId25"/>
    <p:sldId id="279" r:id="rId26"/>
    <p:sldId id="280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8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250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51AFA-CDF5-4407-B566-4D9688991F8A}" type="datetimeFigureOut">
              <a:rPr lang="zh-TW" altLang="en-US" smtClean="0"/>
              <a:t>2018/4/25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B76C-D3B3-4EB8-8AB7-74931EEEF2D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464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7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4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38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8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8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2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4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7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9591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那个城市好漂亮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City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跟美国的书比起来，台湾的比较便宜。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中文跟英文比起来，李东健觉得中文容易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跟住在大城市比起来，乡下舒服多了。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53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巴黎跟纽约比起来，哪个城市的冬天比较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打太极拳跟踢足球比起来，哪个比较累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跟那家店的面包比起来，这家店的怎么样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…’, A can be omitted if it is also the subject in the main clause.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你哥哥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跟我哥哥比起来，你哥哥高多了。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泰国菜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跟法国菜比起来，泰国菜比较酸。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557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比起来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main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(the second) clause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pattern, adverbs or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degree must be used, such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比较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relatively’,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多了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‘much more’,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一点儿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little bit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跟你妹妹比起来，我妹妹比较矮。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日本的冬天跟台湾的比起来，日本冷多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A/B is an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NP.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台湾的水果像越南的水果一样好吃。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花莲的海边像马安同国家的海边一样漂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亮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现在的手机像电脑一样方便，都可以上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713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A/B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VP.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很有钱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买房子就像买车子一样容易。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学语言像学做菜一样，多练习就会学得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他的体力很好，跑三千公尺就像走路一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样轻松。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08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A/B is a clause.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泰国有很多庙，就像法国有很多教堂一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哥哥喜欢喝咖啡，就像爸爸喜欢喝乌龙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茶一样。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李东健收到女朋友送的手机，就像他拿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到奖学金一样高兴。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2671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妹妹不像姐姐一样，那么常买新衣服。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马安同今年过生日的气氛不像去年一样热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那个餐厅做的菜不像以前一样那么有特色。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23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高美玲的中文是不是说得像台湾人一样好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你觉得教英文是不是像教西班牙文一样容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易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你们家准备结婚是不是像我们家准备结婚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一样麻烦？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7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yíyàng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just like…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小笼包跟包子一样不一样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小笼包像包子一样不一样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6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我昨天搬家。因为同学帮忙，很快就搬好了。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明天的考试，我都准备好了。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我把去旅行的时候需要的资料都找好了。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897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你做的日本菜好吃极了。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我没吃中饭，现在饿极了。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张教授婚礼的气氛热闹得不得了。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661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V +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极了，多了，一点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泰国菜比日本菜辣多了。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大城市有捷运，交通会方便一点。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V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多，不得了，很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打了太极拳以后，精神好得很。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房租便宜比光线好重要得多。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956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le,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纽约的生活费是不是比这里高得多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汉字对你是不是难得不得了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巴黎秋天的天气应该舒服得很吧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＋得很’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(in examples (2) and (4) below) 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Vs’ (in examples (1) and (3) below) express intensification. ‘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＋得很’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spoken and provides a much stronger emphasis than pre-verbal adverbs. Also, it has been stated previously that when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acts as a necessary marker in front of state verbs there is no intensification function. (book1, lesson1)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38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le, </a:t>
            </a:r>
            <a:b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6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柠檬鱼的味道很酸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：柠檬鱼的味道酸吗？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：是啊，柠檬鱼的味道酸得很。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打太极拳很累。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我觉得打太极拳很轻松，可是安同说累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659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Adverbial Complements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jí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得不得了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bùdéliǎo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得很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terribly, 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extremely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intensifiers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极了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Intensification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 together with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in examples (1) and (2) below, however complements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‘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 together with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’,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in examples (3) and (4) below.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巴黎的建筑比高雄的漂亮极了。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大城市的马路比乡下的宽得很。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这个小镇的气氛比以前热闹得多。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用提款机提钱比到银行去便利多了。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77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afford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公寓太贵，我当然买不起。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虽然套房不太便宜，但是我租得起。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谁都吃得起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湾小吃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535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afford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我是学生，付不起一个月两万块的房租。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虽然我开始工作了，但是还买不起台北市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区的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陈教授开的是有名的法国车，可是我开不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起那么好的车。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afford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这件新娘礼服这么贵，要结婚的人租得起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我们住得起住不起一个晚上一万多块的旅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小陈用的那种照相机，我们买得起买不起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0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able to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afford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can also combine with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‘look’,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forming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看得起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respect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someone’, and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看不起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 look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down upon someone’,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他做了那么多坏事，朋友怎么看得起他。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对父母不好的人，大家会看不起。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4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虽然我已经写了三个小时的功课，可是还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没写好。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下星期我要参加太极拳比赛，但是我还没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准备好。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我还没想好搭什么车到台南去。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32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你是不是买好火车票了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她结婚需要的礼服，都准备好了没有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这个新的工作，你一个人做得好做不好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8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All set and ready with Verb Complement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06273"/>
              </p:ext>
            </p:extLst>
          </p:nvPr>
        </p:nvGraphicFramePr>
        <p:xfrm>
          <a:off x="2209800" y="1710567"/>
          <a:ext cx="6536957" cy="4674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7234">
                  <a:extLst>
                    <a:ext uri="{9D8B030D-6E8A-4147-A177-3AD203B41FA5}">
                      <a16:colId xmlns:a16="http://schemas.microsoft.com/office/drawing/2014/main" val="2190068611"/>
                    </a:ext>
                  </a:extLst>
                </a:gridCol>
                <a:gridCol w="1306446">
                  <a:extLst>
                    <a:ext uri="{9D8B030D-6E8A-4147-A177-3AD203B41FA5}">
                      <a16:colId xmlns:a16="http://schemas.microsoft.com/office/drawing/2014/main" val="1451652547"/>
                    </a:ext>
                  </a:extLst>
                </a:gridCol>
                <a:gridCol w="1306446">
                  <a:extLst>
                    <a:ext uri="{9D8B030D-6E8A-4147-A177-3AD203B41FA5}">
                      <a16:colId xmlns:a16="http://schemas.microsoft.com/office/drawing/2014/main" val="1766700796"/>
                    </a:ext>
                  </a:extLst>
                </a:gridCol>
                <a:gridCol w="1308809">
                  <a:extLst>
                    <a:ext uri="{9D8B030D-6E8A-4147-A177-3AD203B41FA5}">
                      <a16:colId xmlns:a16="http://schemas.microsoft.com/office/drawing/2014/main" val="200159106"/>
                    </a:ext>
                  </a:extLst>
                </a:gridCol>
                <a:gridCol w="1308022">
                  <a:extLst>
                    <a:ext uri="{9D8B030D-6E8A-4147-A177-3AD203B41FA5}">
                      <a16:colId xmlns:a16="http://schemas.microsoft.com/office/drawing/2014/main" val="1983333053"/>
                    </a:ext>
                  </a:extLst>
                </a:gridCol>
              </a:tblGrid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8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84832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800" kern="100" dirty="0">
                        <a:solidFill>
                          <a:schemeClr val="bg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没</a:t>
                      </a:r>
                      <a:r>
                        <a:rPr lang="en-US" sz="2800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A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600131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搬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252570"/>
                  </a:ext>
                </a:extLst>
              </a:tr>
              <a:tr h="480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写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903628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想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52531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14960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准备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98983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买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800" kern="1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Webdings" panose="05030102010509060703" pitchFamily="18" charset="2"/>
                      </a:endParaRPr>
                    </a:p>
                    <a:p>
                      <a:pPr marL="0" algn="ctr" defTabSz="6858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280240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卖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593464"/>
                  </a:ext>
                </a:extLst>
              </a:tr>
              <a:tr h="465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吃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336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69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在台湾很容易买到外国东西。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我找了很久，才找到了我的手机。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我们答应老师以后要天天来上课，我们得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52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李东健没想到搬家麻烦极了。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今年我在台湾过生日，所以没吃到妈妈做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蛋糕。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我在百货公司看了半天，可是我没找到我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968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4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十楼听得到听不到汽车的声音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你喜欢的水果，在台湾是不是买得到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小美的电话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你找到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了没有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successful in…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combine with either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我看见马安同在打太极拳。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我看到马安同在打太极拳。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没想到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become idiomatic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没想到你爸爸这么会做菜。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想不到你爸爸这么会做菜。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2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1292</Words>
  <Application>Microsoft Office PowerPoint</Application>
  <PresentationFormat>如螢幕大小 (4:3)</PresentationFormat>
  <Paragraphs>232</Paragraphs>
  <Slides>29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4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Webdings</vt:lpstr>
      <vt:lpstr>Wingdings</vt:lpstr>
      <vt:lpstr>Office 佈景主題</vt:lpstr>
      <vt:lpstr>PowerPoint 簡報</vt:lpstr>
      <vt:lpstr>I. All set and ready with Verb Complement    好 hǎo</vt:lpstr>
      <vt:lpstr>I. All set and ready with Verb Complement    好 hǎo</vt:lpstr>
      <vt:lpstr>I. All set and ready with Verb Complement    好 hǎo</vt:lpstr>
      <vt:lpstr>I. All set and ready with Verb Complement    好 hǎo</vt:lpstr>
      <vt:lpstr>II. To be successful in… with Verb       Complement 到 dào</vt:lpstr>
      <vt:lpstr>II. To be successful in… with Verb       Complement 到 dào</vt:lpstr>
      <vt:lpstr>II. To be successful in… with Verb       Complement 到 dào</vt:lpstr>
      <vt:lpstr>II. To be successful in… with Verb       Complement 到 dào</vt:lpstr>
      <vt:lpstr>III. Comparison with 比起来 bǐ qǐlái</vt:lpstr>
      <vt:lpstr>III. Comparison with 比起来 bǐ qǐlái</vt:lpstr>
      <vt:lpstr>III. Comparison with 比起来 bǐ qǐlái</vt:lpstr>
      <vt:lpstr>III. Comparison with 比起来 bǐ qǐlái</vt:lpstr>
      <vt:lpstr>IV. 像 xiàng…一样 yíyàng… 　   is just like…</vt:lpstr>
      <vt:lpstr>IV. 像 xiàng…一样 yíyàng… 　   is just like…</vt:lpstr>
      <vt:lpstr>IV. 像 xiàng…一样 yíyàng… 　   is just like…</vt:lpstr>
      <vt:lpstr>IV. 像 xiàng…一样 yíyàng… 　   is just like…</vt:lpstr>
      <vt:lpstr>IV. 像 xiàng…一样 yíyàng… 　   is just like…</vt:lpstr>
      <vt:lpstr>IV. 像 xiàng…一样 yíyàng… 　   is just like…</vt:lpstr>
      <vt:lpstr>V. Adverbial Complements 极了 jí le,     得不得了 de bùdéliǎo, 得很 de hěn  terribly,      extremely</vt:lpstr>
      <vt:lpstr>V. Adverbial Complements 极了 jí le,     得不得了 de bùdéliǎo, 得很 de hěn  terribly,      extremely</vt:lpstr>
      <vt:lpstr>V. Adverbial Complements 极了 jí le,     得不得了 de bùdéliǎo, 得很 de hěn  terribly,      extremely</vt:lpstr>
      <vt:lpstr>V. Adverbial Complements 极了 jí le,     得不得了 de bùdéliǎo, 得很 de hěn  terribly,      extremely</vt:lpstr>
      <vt:lpstr>V. Adverbial Complements 极了 jí le,     得不得了 de bùdéliǎo, 得很 de hěn  terribly,      extremely</vt:lpstr>
      <vt:lpstr>V. Adverbial Complements 极了 jí le,     得不得了 de bùdéliǎo, 得很 de hěn  terribly,      extremely</vt:lpstr>
      <vt:lpstr>VI. Verb Complement 起 qǐ  to be able to         afford</vt:lpstr>
      <vt:lpstr>VI. Verb Complement 起 qǐ  to be able to         afford</vt:lpstr>
      <vt:lpstr>VI. Verb Complement 起 qǐ  to be able to         afford</vt:lpstr>
      <vt:lpstr>VI. Verb Complement 起 qǐ  to be able to         afford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34</cp:revision>
  <dcterms:created xsi:type="dcterms:W3CDTF">2006-08-16T00:00:00Z</dcterms:created>
  <dcterms:modified xsi:type="dcterms:W3CDTF">2018-04-25T06:29:03Z</dcterms:modified>
</cp:coreProperties>
</file>