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jpg" ContentType="image/jp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5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</p:sldIdLst>
  <p:sldSz cx="9144000" cy="6858000" type="screen4x3"/>
  <p:notesSz cx="9144000" cy="6858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1122" y="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viewProps" Target="viewProp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theme" Target="theme/theme1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presProps" Target="pres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9857678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799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59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00100" y="1811998"/>
            <a:ext cx="7543800" cy="30835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57200" y="1577340"/>
            <a:ext cx="8229599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79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5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4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5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5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5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5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5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5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5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5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5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5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5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5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5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5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5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5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4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4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5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4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 rot="21180000">
            <a:off x="674050" y="5134009"/>
            <a:ext cx="1005241" cy="88485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6865"/>
              </a:lnSpc>
            </a:pPr>
            <a:r>
              <a:rPr sz="5800" b="1" i="1" spc="610" dirty="0">
                <a:solidFill>
                  <a:srgbClr val="FFFFFF"/>
                </a:solidFill>
                <a:latin typeface="Yu Gothic UI Semibold"/>
                <a:cs typeface="Yu Gothic UI Semibold"/>
              </a:rPr>
              <a:t>2</a:t>
            </a:r>
            <a:endParaRPr sz="5800" dirty="0">
              <a:latin typeface="Yu Gothic UI Semibold"/>
              <a:cs typeface="Yu Gothic UI Semibold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2087299" y="3006899"/>
            <a:ext cx="2188210" cy="109260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600" dirty="0" err="1" smtClean="0">
                <a:solidFill>
                  <a:srgbClr val="231F20"/>
                </a:solidFill>
                <a:latin typeface="標楷體"/>
                <a:cs typeface="標楷體"/>
              </a:rPr>
              <a:t>过春节</a:t>
            </a:r>
            <a:endParaRPr sz="3600" dirty="0">
              <a:latin typeface="標楷體"/>
              <a:cs typeface="標楷體"/>
            </a:endParaRPr>
          </a:p>
          <a:p>
            <a:pPr marL="24130">
              <a:lnSpc>
                <a:spcPts val="2870"/>
              </a:lnSpc>
              <a:spcBef>
                <a:spcPts val="1320"/>
              </a:spcBef>
            </a:pP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Lunar</a:t>
            </a:r>
            <a:r>
              <a:rPr sz="2400" b="1" spc="-4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Ne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w</a:t>
            </a:r>
            <a:r>
              <a:rPr sz="2400" b="1" spc="-90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spc="-270" dirty="0">
                <a:solidFill>
                  <a:srgbClr val="075295"/>
                </a:solidFill>
                <a:latin typeface="Times New Roman"/>
                <a:cs typeface="Times New Roman"/>
              </a:rPr>
              <a:t>Y</a:t>
            </a:r>
            <a:r>
              <a:rPr sz="2400" b="1" spc="-15" dirty="0">
                <a:solidFill>
                  <a:srgbClr val="075295"/>
                </a:solidFill>
                <a:latin typeface="Times New Roman"/>
                <a:cs typeface="Times New Roman"/>
              </a:rPr>
              <a:t>ear</a:t>
            </a:r>
            <a:endParaRPr sz="24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1009968"/>
          </a:xfrm>
          <a:prstGeom prst="rect">
            <a:avLst/>
          </a:prstGeom>
        </p:spPr>
        <p:txBody>
          <a:bodyPr vert="horz" wrap="square" lIns="0" tIns="543000" rIns="0" bIns="0" rtlCol="0">
            <a:spAutoFit/>
          </a:bodyPr>
          <a:lstStyle/>
          <a:p>
            <a:pPr marL="1311910">
              <a:lnSpc>
                <a:spcPts val="3600"/>
              </a:lnSpc>
            </a:pPr>
            <a:r>
              <a:rPr sz="3000" dirty="0" err="1" smtClean="0">
                <a:solidFill>
                  <a:srgbClr val="31377D"/>
                </a:solidFill>
                <a:latin typeface="標楷體"/>
                <a:cs typeface="標楷體"/>
              </a:rPr>
              <a:t>第十五课</a:t>
            </a:r>
            <a:endParaRPr sz="3000" dirty="0">
              <a:latin typeface="標楷體"/>
              <a:cs typeface="標楷體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I-9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全家</a:t>
            </a:r>
            <a:endParaRPr sz="14800" dirty="0">
              <a:latin typeface="標楷體"/>
              <a:cs typeface="標楷體"/>
            </a:endParaRPr>
          </a:p>
          <a:p>
            <a:pPr marR="230695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quánjiā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37756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the entire family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I-10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孩子</a:t>
            </a:r>
            <a:endParaRPr sz="14800" dirty="0">
              <a:latin typeface="標楷體"/>
              <a:cs typeface="標楷體"/>
            </a:endParaRPr>
          </a:p>
          <a:p>
            <a:pPr marR="24009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háizi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02311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children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87440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2394585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吉祥</a:t>
            </a:r>
            <a:endParaRPr sz="14800" dirty="0">
              <a:latin typeface="標楷體"/>
              <a:cs typeface="標楷體"/>
            </a:endParaRPr>
          </a:p>
          <a:p>
            <a:pPr marR="239395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jíxiáng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7127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(Vs)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auspicious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I-12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年纪</a:t>
            </a:r>
            <a:endParaRPr sz="14800" dirty="0">
              <a:latin typeface="標楷體"/>
              <a:cs typeface="標楷體"/>
            </a:endParaRPr>
          </a:p>
          <a:p>
            <a:pPr marR="24009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niánjì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41351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age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I-13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过年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  <a:tabLst>
                <a:tab pos="15995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guò	nián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94995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celebrate the Lunar New</a:t>
            </a:r>
            <a:r>
              <a:rPr sz="3200" spc="-12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320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ear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I-14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除夕夜</a:t>
            </a:r>
            <a:endParaRPr sz="14800" dirty="0">
              <a:latin typeface="標楷體"/>
              <a:cs typeface="標楷體"/>
            </a:endParaRPr>
          </a:p>
          <a:p>
            <a:pPr marR="1461770" algn="ctr">
              <a:lnSpc>
                <a:spcPct val="100000"/>
              </a:lnSpc>
              <a:spcBef>
                <a:spcPts val="655"/>
              </a:spcBef>
              <a:tabLst>
                <a:tab pos="22599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chúxì	yè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50659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err="1" smtClean="0">
                <a:solidFill>
                  <a:srgbClr val="231F20"/>
                </a:solidFill>
                <a:latin typeface="Times New Roman"/>
                <a:cs typeface="Times New Roman"/>
              </a:rPr>
              <a:t>Luner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New</a:t>
            </a:r>
            <a:r>
              <a:rPr sz="3200" spc="-12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3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ear</a:t>
            </a:r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'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s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Eve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I-15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睡着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shuìzháo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61048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fall asleep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I-16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压岁钱</a:t>
            </a:r>
            <a:endParaRPr sz="14800" dirty="0">
              <a:latin typeface="標楷體"/>
              <a:cs typeface="標楷體"/>
            </a:endParaRPr>
          </a:p>
          <a:p>
            <a:pPr marR="14617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yāsuìqián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64248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Ne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w</a:t>
            </a:r>
            <a:r>
              <a:rPr sz="3200" spc="-1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325" dirty="0" smtClean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ear</a:t>
            </a:r>
            <a:r>
              <a:rPr lang="en-US" altLang="zh-TW"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'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s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Eve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money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33855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 err="1" smtClean="0"/>
              <a:t>恭喜发财</a:t>
            </a:r>
            <a:r>
              <a:rPr dirty="0" smtClean="0"/>
              <a:t/>
            </a:r>
            <a:br>
              <a:rPr dirty="0" smtClean="0"/>
            </a:br>
            <a:r>
              <a:rPr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gōngxǐ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	fācái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633603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Congratulations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. I wish you wealth.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213923" y="942851"/>
            <a:ext cx="660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I-17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I-18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好了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  <a:tabLst>
                <a:tab pos="15487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hǎo	le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12077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OK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春节</a:t>
            </a:r>
            <a:endParaRPr sz="14800" dirty="0">
              <a:latin typeface="標楷體"/>
              <a:cs typeface="標楷體"/>
            </a:endParaRPr>
          </a:p>
          <a:p>
            <a:pPr marR="230695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chūnjié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303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the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Lunar New</a:t>
            </a:r>
            <a:r>
              <a:rPr sz="3200" spc="-12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320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ea</a:t>
            </a:r>
            <a:r>
              <a:rPr sz="3200" spc="-130" dirty="0">
                <a:solidFill>
                  <a:srgbClr val="231F20"/>
                </a:solidFill>
                <a:latin typeface="Times New Roman"/>
                <a:cs typeface="Times New Roman"/>
              </a:rPr>
              <a:t>r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the Spring Festival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节日</a:t>
            </a:r>
            <a:endParaRPr sz="14800" dirty="0">
              <a:latin typeface="標楷體"/>
              <a:cs typeface="標楷體"/>
            </a:endParaRPr>
          </a:p>
          <a:p>
            <a:pPr marR="23691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jiérì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87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holida</a:t>
            </a:r>
            <a:r>
              <a:rPr sz="3200" spc="-210" dirty="0" smtClean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festival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打扫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dǎsǎo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57225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clean up (must include sweeping)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另外</a:t>
            </a:r>
            <a:endParaRPr sz="14800" dirty="0">
              <a:latin typeface="標楷體"/>
              <a:cs typeface="標楷體"/>
            </a:endParaRPr>
          </a:p>
          <a:p>
            <a:pPr marR="2369185" algn="ctr">
              <a:lnSpc>
                <a:spcPct val="100000"/>
              </a:lnSpc>
              <a:spcBef>
                <a:spcPts val="655"/>
              </a:spcBef>
            </a:pPr>
            <a:r>
              <a:rPr sz="7200" spc="-35" dirty="0">
                <a:solidFill>
                  <a:srgbClr val="075295"/>
                </a:solidFill>
                <a:latin typeface="Times New Roman"/>
                <a:cs typeface="Times New Roman"/>
              </a:rPr>
              <a:t>lìngwài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0363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Conj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in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addition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459470" cy="552971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</a:t>
            </a:r>
            <a:endParaRPr sz="3000" dirty="0">
              <a:latin typeface="Times New Roman"/>
              <a:cs typeface="Times New Roman"/>
            </a:endParaRPr>
          </a:p>
          <a:p>
            <a:pPr marR="7366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春联</a:t>
            </a:r>
            <a:endParaRPr sz="14800" dirty="0">
              <a:latin typeface="標楷體"/>
              <a:cs typeface="標楷體"/>
            </a:endParaRPr>
          </a:p>
          <a:p>
            <a:pPr marR="7302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chūnlián</a:t>
            </a:r>
            <a:endParaRPr sz="7200" dirty="0">
              <a:latin typeface="Times New Roman"/>
              <a:cs typeface="Times New Roman"/>
            </a:endParaRPr>
          </a:p>
          <a:p>
            <a:pPr marL="12700"/>
            <a:endParaRPr lang="en-US" sz="3200" dirty="0" smtClean="0">
              <a:solidFill>
                <a:srgbClr val="231F20"/>
              </a:solidFill>
              <a:latin typeface="Times New Roman"/>
              <a:cs typeface="Times New Roman"/>
            </a:endParaRPr>
          </a:p>
          <a:p>
            <a:pPr marL="12700"/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New</a:t>
            </a:r>
            <a:r>
              <a:rPr sz="3200" spc="-1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3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ear</a:t>
            </a:r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'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s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couplets (with calligraph</a:t>
            </a:r>
            <a:r>
              <a:rPr sz="3200" spc="-215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in</a:t>
            </a:r>
            <a:r>
              <a:rPr lang="zh-TW" altLang="en-US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doublets)</a:t>
            </a:r>
            <a:endParaRPr lang="en-US" altLang="zh-TW" sz="3200" dirty="0" smtClean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II-5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除夕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chúxì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66471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Lunar New</a:t>
            </a:r>
            <a:r>
              <a:rPr sz="3200" spc="-12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3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ear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'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s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Eve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II-6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年糕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niángāo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726179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new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year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rice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cake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II-7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橘子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júzi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5128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orange,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tangerine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459470" cy="552971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II-8</a:t>
            </a:r>
            <a:endParaRPr sz="3000" dirty="0">
              <a:latin typeface="Times New Roman"/>
              <a:cs typeface="Times New Roman"/>
            </a:endParaRPr>
          </a:p>
          <a:p>
            <a:pPr marR="7366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守岁</a:t>
            </a:r>
            <a:endParaRPr sz="14800" dirty="0">
              <a:latin typeface="標楷體"/>
              <a:cs typeface="標楷體"/>
            </a:endParaRPr>
          </a:p>
          <a:p>
            <a:pPr marR="7366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shǒusuì</a:t>
            </a:r>
            <a:endParaRPr sz="7200" dirty="0">
              <a:latin typeface="Times New Roman"/>
              <a:cs typeface="Times New Roman"/>
            </a:endParaRPr>
          </a:p>
          <a:p>
            <a:pPr marL="12700"/>
            <a:endParaRPr lang="en-US" sz="3200" dirty="0" smtClean="0">
              <a:solidFill>
                <a:srgbClr val="231F20"/>
              </a:solidFill>
              <a:latin typeface="Times New Roman"/>
              <a:cs typeface="Times New Roman"/>
            </a:endParaRPr>
          </a:p>
          <a:p>
            <a:pPr marL="12700"/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(Vi)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to stay up waiting for the arrival of the New</a:t>
            </a:r>
            <a:r>
              <a:rPr lang="zh-TW" altLang="en-US"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Year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II-9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说法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shuōfǎ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67880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spc="-195" dirty="0" smtClean="0">
                <a:solidFill>
                  <a:srgbClr val="231F20"/>
                </a:solidFill>
                <a:latin typeface="Times New Roman"/>
                <a:cs typeface="Times New Roman"/>
              </a:rPr>
              <a:t>N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way of saying things, a theory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II-10</a:t>
            </a:r>
            <a:endParaRPr sz="3000" dirty="0">
              <a:latin typeface="Times New Roman"/>
              <a:cs typeface="Times New Roman"/>
            </a:endParaRPr>
          </a:p>
          <a:p>
            <a:pPr marR="34048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晚</a:t>
            </a:r>
            <a:endParaRPr sz="14800" dirty="0">
              <a:latin typeface="標楷體"/>
              <a:cs typeface="標楷體"/>
            </a:endParaRPr>
          </a:p>
          <a:p>
            <a:pPr marR="34048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wǎn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2362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(Vs)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late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伯伯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bóbo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7439659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(older) uncle,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friend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s</a:t>
            </a:r>
            <a:r>
              <a:rPr lang="en-US" altLang="zh-TW"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'</a:t>
            </a:r>
            <a:r>
              <a:rPr lang="zh-TW" altLang="en-US"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fathers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in general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1140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3397885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活</a:t>
            </a:r>
            <a:endParaRPr sz="14800" dirty="0">
              <a:latin typeface="標楷體"/>
              <a:cs typeface="標楷體"/>
            </a:endParaRPr>
          </a:p>
          <a:p>
            <a:pPr marR="33978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huó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22465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live,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stay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active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II-12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平安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píng’ān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9192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peaceful, eventless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II-13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出门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chūmén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5509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spc="-2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-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sep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go out, to leave the house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II-14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拜年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bàinián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12381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2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-sep)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pay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Ne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w</a:t>
            </a:r>
            <a:r>
              <a:rPr sz="3200" spc="-12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325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ear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visit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II-15</a:t>
            </a:r>
            <a:endParaRPr sz="3000" dirty="0">
              <a:latin typeface="Times New Roman"/>
              <a:cs typeface="Times New Roman"/>
            </a:endParaRPr>
          </a:p>
          <a:p>
            <a:pPr marR="34048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又</a:t>
            </a:r>
            <a:endParaRPr sz="14800" dirty="0">
              <a:latin typeface="標楷體"/>
              <a:cs typeface="標楷體"/>
            </a:endParaRPr>
          </a:p>
          <a:p>
            <a:pPr marR="34048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yòu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1170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Adv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</a:t>
            </a:r>
            <a:r>
              <a:rPr lang="en-US" altLang="zh-TW" sz="3200" spc="-18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again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554720" cy="552971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II-16</a:t>
            </a:r>
            <a:endParaRPr sz="3000" dirty="0">
              <a:latin typeface="Times New Roman"/>
              <a:cs typeface="Times New Roman"/>
            </a:endParaRPr>
          </a:p>
          <a:p>
            <a:pPr marR="16891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起来</a:t>
            </a:r>
            <a:endParaRPr sz="14800" dirty="0">
              <a:latin typeface="標楷體"/>
              <a:cs typeface="標楷體"/>
            </a:endParaRPr>
          </a:p>
          <a:p>
            <a:pPr marR="16827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qǐlái</a:t>
            </a:r>
            <a:endParaRPr sz="7200" dirty="0">
              <a:latin typeface="Times New Roman"/>
              <a:cs typeface="Times New Roman"/>
            </a:endParaRPr>
          </a:p>
          <a:p>
            <a:pPr marL="12700"/>
            <a:endParaRPr lang="en-US" sz="3200" dirty="0" smtClean="0">
              <a:solidFill>
                <a:srgbClr val="231F20"/>
              </a:solidFill>
              <a:latin typeface="Times New Roman"/>
              <a:cs typeface="Times New Roman"/>
            </a:endParaRPr>
          </a:p>
          <a:p>
            <a:pPr marL="12700"/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Ptc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As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 resultative particle, it indicates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the</a:t>
            </a:r>
            <a:r>
              <a:rPr lang="zh-TW" altLang="en-US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beginning of an action of state.</a:t>
            </a:r>
            <a:endParaRPr lang="en-US" altLang="zh-TW" sz="3200" dirty="0" smtClean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II-17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华人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Huárén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717042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Chinese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a person of Chinese ethnicity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II-18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贴上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tiēshàng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89699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stick</a:t>
            </a:r>
            <a:r>
              <a:rPr sz="3200" spc="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on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(the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wall)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33855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 err="1" smtClean="0"/>
              <a:t>年年有余</a:t>
            </a:r>
            <a:r>
              <a:rPr dirty="0" smtClean="0"/>
              <a:t/>
            </a:r>
            <a:br>
              <a:rPr dirty="0" smtClean="0"/>
            </a:br>
            <a:r>
              <a:rPr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niánnián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	yǒuyú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407670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abundance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every year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II-19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/>
              <a:t>步步高升</a:t>
            </a:r>
          </a:p>
          <a:p>
            <a:pPr algn="ctr">
              <a:lnSpc>
                <a:spcPct val="100000"/>
              </a:lnSpc>
              <a:spcBef>
                <a:spcPts val="655"/>
              </a:spcBef>
              <a:tabLst>
                <a:tab pos="2057400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bùbù	gāoshēng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382968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rise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in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socia</a:t>
            </a:r>
            <a:r>
              <a:rPr sz="3200" spc="-10" dirty="0">
                <a:solidFill>
                  <a:srgbClr val="231F20"/>
                </a:solidFill>
                <a:latin typeface="Times New Roman"/>
                <a:cs typeface="Times New Roman"/>
              </a:rPr>
              <a:t>l</a:t>
            </a:r>
            <a:r>
              <a:rPr sz="3200" spc="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rank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II-20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0389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</a:t>
            </a:r>
            <a:endParaRPr sz="3000" dirty="0">
              <a:latin typeface="Times New Roman"/>
              <a:cs typeface="Times New Roman"/>
            </a:endParaRPr>
          </a:p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年夜饭</a:t>
            </a:r>
            <a:endParaRPr sz="14800" dirty="0">
              <a:latin typeface="標楷體"/>
              <a:cs typeface="標楷體"/>
            </a:endParaRPr>
          </a:p>
          <a:p>
            <a:pPr marR="13665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niányèfàn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80390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Lunar New</a:t>
            </a:r>
            <a:r>
              <a:rPr sz="3200" spc="-12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3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ear</a:t>
            </a:r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'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s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Eve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dinner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/>
              <a:t>大吉大利</a:t>
            </a:r>
          </a:p>
          <a:p>
            <a:pPr marL="635" algn="ctr">
              <a:lnSpc>
                <a:spcPct val="100000"/>
              </a:lnSpc>
              <a:spcBef>
                <a:spcPts val="655"/>
              </a:spcBef>
              <a:tabLst>
                <a:tab pos="160083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dàjí	dàlì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530733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great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wishes for the new year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II-21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977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II-22</a:t>
            </a:r>
            <a:endParaRPr sz="3000" dirty="0">
              <a:latin typeface="Times New Roman"/>
              <a:cs typeface="Times New Roman"/>
            </a:endParaRPr>
          </a:p>
          <a:p>
            <a:pPr marR="15252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放鞭炮</a:t>
            </a:r>
            <a:endParaRPr sz="14800" dirty="0">
              <a:latin typeface="標楷體"/>
              <a:cs typeface="標楷體"/>
            </a:endParaRPr>
          </a:p>
          <a:p>
            <a:pPr marR="1524635" algn="ctr">
              <a:lnSpc>
                <a:spcPct val="100000"/>
              </a:lnSpc>
              <a:spcBef>
                <a:spcPts val="655"/>
              </a:spcBef>
              <a:tabLst>
                <a:tab pos="1852930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fàng	biānpào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95033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set oﬀ ﬁrecrackers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/>
              <a:t>大年初一</a:t>
            </a:r>
          </a:p>
          <a:p>
            <a:pPr marL="635" algn="ctr">
              <a:lnSpc>
                <a:spcPct val="100000"/>
              </a:lnSpc>
              <a:spcBef>
                <a:spcPts val="655"/>
              </a:spcBef>
              <a:tabLst>
                <a:tab pos="2667000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dànián	chūyī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566928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ﬁrst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day of the Lunar New</a:t>
            </a:r>
            <a:r>
              <a:rPr sz="3200" spc="-12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320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ear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II-23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/>
              <a:t>大年初五</a:t>
            </a:r>
          </a:p>
          <a:p>
            <a:pPr algn="ctr">
              <a:lnSpc>
                <a:spcPct val="100000"/>
              </a:lnSpc>
              <a:spcBef>
                <a:spcPts val="655"/>
              </a:spcBef>
              <a:tabLst>
                <a:tab pos="26663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dànián	chūwǔ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571436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ﬁfth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day of the Lunar New</a:t>
            </a:r>
            <a:r>
              <a:rPr sz="3200" spc="-12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320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ear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II-24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I-4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打扰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dǎrǎo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82739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trouble (someone), to disturb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I-5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女儿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nǚ’ér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11328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N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daughter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I-6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国外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guówài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79768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abroad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395970" cy="552971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I-7</a:t>
            </a:r>
            <a:endParaRPr sz="3000" dirty="0">
              <a:latin typeface="Times New Roman"/>
              <a:cs typeface="Times New Roman"/>
            </a:endParaRPr>
          </a:p>
          <a:p>
            <a:pPr marR="1016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围炉</a:t>
            </a:r>
            <a:endParaRPr sz="14800" dirty="0">
              <a:latin typeface="標楷體"/>
              <a:cs typeface="標楷體"/>
            </a:endParaRPr>
          </a:p>
          <a:p>
            <a:pPr marR="1016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wéilú</a:t>
            </a:r>
            <a:endParaRPr sz="72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endParaRPr lang="en-US" sz="3200" dirty="0" smtClean="0">
              <a:solidFill>
                <a:srgbClr val="231F20"/>
              </a:solidFill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spc="-2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-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sep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for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 family to gather over Lunar New</a:t>
            </a:r>
            <a:r>
              <a:rPr sz="3200" spc="-12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3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ear</a:t>
            </a:r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'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s</a:t>
            </a:r>
            <a:r>
              <a:rPr lang="zh-TW" altLang="en-US"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lang="en-US" altLang="zh-TW"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Eve</a:t>
            </a:r>
            <a:r>
              <a:rPr lang="en-US" altLang="zh-TW"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lang="en-US" altLang="zh-TW"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dinner</a:t>
            </a:r>
            <a:endParaRPr lang="en-US" altLang="zh-TW"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I-8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意思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spc="-30" dirty="0">
                <a:solidFill>
                  <a:srgbClr val="075295"/>
                </a:solidFill>
                <a:latin typeface="Times New Roman"/>
                <a:cs typeface="Times New Roman"/>
              </a:rPr>
              <a:t>yìsi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73113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meaning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139</TotalTime>
  <Words>439</Words>
  <Application>Microsoft Office PowerPoint</Application>
  <PresentationFormat>如螢幕大小 (4:3)</PresentationFormat>
  <Paragraphs>174</Paragraphs>
  <Slides>43</Slides>
  <Notes>43</Notes>
  <HiddenSlides>0</HiddenSlides>
  <MMClips>0</MMClips>
  <ScaleCrop>false</ScaleCrop>
  <HeadingPairs>
    <vt:vector size="6" baseType="variant">
      <vt:variant>
        <vt:lpstr>使用字型</vt:lpstr>
      </vt:variant>
      <vt:variant>
        <vt:i4>5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43</vt:i4>
      </vt:variant>
    </vt:vector>
  </HeadingPairs>
  <TitlesOfParts>
    <vt:vector size="49" baseType="lpstr">
      <vt:lpstr>Yu Gothic UI Semibold</vt:lpstr>
      <vt:lpstr>新細明體</vt:lpstr>
      <vt:lpstr>標楷體</vt:lpstr>
      <vt:lpstr>Calibri</vt:lpstr>
      <vt:lpstr>Times New Roman</vt:lpstr>
      <vt:lpstr>Office Theme</vt:lpstr>
      <vt:lpstr>第十五课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恭喜发财 gōngxǐ fācái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年年有余 niánnián yǒuyú</vt:lpstr>
      <vt:lpstr>步步高升 bùbù gāoshēng</vt:lpstr>
      <vt:lpstr>大吉大利 dàjí dàlì</vt:lpstr>
      <vt:lpstr>PowerPoint 簡報</vt:lpstr>
      <vt:lpstr>大年初一 dànián chūyī</vt:lpstr>
      <vt:lpstr>大年初五 dànián chūwǔ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第十五課</dc:title>
  <dc:creator>Chieh</dc:creator>
  <cp:lastModifiedBy>user</cp:lastModifiedBy>
  <cp:revision>12</cp:revision>
  <dcterms:created xsi:type="dcterms:W3CDTF">2017-05-10T13:47:01Z</dcterms:created>
  <dcterms:modified xsi:type="dcterms:W3CDTF">2018-04-18T04:28:32Z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2017-05-10T00:00:00Z</vt:filetime>
  </property>
  <property fmtid="{D5CDD505-2E9C-101B-9397-08002B2CF9AE}" pid="3" name="LastSaved">
    <vt:filetime>2017-05-10T00:00:00Z</vt:filetime>
  </property>
</Properties>
</file>