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78" r:id="rId24"/>
    <p:sldId id="280"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4184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6394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31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4690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45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1D8BD707-D9CF-40AE-B4C6-C98DA3205C09}" type="datetimeFigureOut">
              <a:rPr lang="en-US" smtClean="0"/>
              <a:pPr/>
              <a:t>4/25/2018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1886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286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91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976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D8BD707-D9CF-40AE-B4C6-C98DA3205C09}" type="datetimeFigureOut">
              <a:rPr lang="en-US" smtClean="0"/>
              <a:pPr/>
              <a:t>4/25/2018</a:t>
            </a:fld>
            <a:endParaRPr lang="en-US"/>
          </a:p>
        </p:txBody>
      </p:sp>
      <p:sp>
        <p:nvSpPr>
          <p:cNvPr id="8" name="頁尾版面配置區 7"/>
          <p:cNvSpPr>
            <a:spLocks noGrp="1"/>
          </p:cNvSpPr>
          <p:nvPr>
            <p:ph type="ftr" sz="quarter" idx="11"/>
          </p:nvPr>
        </p:nvSpPr>
        <p:spPr/>
        <p:txBody>
          <a:bodyPr/>
          <a:lstStyle/>
          <a:p>
            <a:endParaRPr lang="en-US"/>
          </a:p>
        </p:txBody>
      </p:sp>
      <p:sp>
        <p:nvSpPr>
          <p:cNvPr id="9" name="投影片編號版面配置區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94206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D8BD707-D9CF-40AE-B4C6-C98DA3205C09}" type="datetimeFigureOut">
              <a:rPr lang="en-US" smtClean="0"/>
              <a:pPr/>
              <a:t>4/25/2018</a:t>
            </a:fld>
            <a:endParaRPr lang="en-US"/>
          </a:p>
        </p:txBody>
      </p:sp>
      <p:sp>
        <p:nvSpPr>
          <p:cNvPr id="4" name="頁尾版面配置區 3"/>
          <p:cNvSpPr>
            <a:spLocks noGrp="1"/>
          </p:cNvSpPr>
          <p:nvPr>
            <p:ph type="ftr" sz="quarter" idx="11"/>
          </p:nvPr>
        </p:nvSpPr>
        <p:spPr/>
        <p:txBody>
          <a:bodyPr/>
          <a:lstStyle/>
          <a:p>
            <a:endParaRPr lang="en-US"/>
          </a:p>
        </p:txBody>
      </p:sp>
      <p:sp>
        <p:nvSpPr>
          <p:cNvPr id="5" name="投影片編號版面配置區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5429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1D8BD707-D9CF-40AE-B4C6-C98DA3205C09}" type="datetimeFigureOut">
              <a:rPr lang="en-US" smtClean="0"/>
              <a:pPr/>
              <a:t>4/25/2018</a:t>
            </a:fld>
            <a:endParaRPr lang="en-US"/>
          </a:p>
        </p:txBody>
      </p:sp>
      <p:sp>
        <p:nvSpPr>
          <p:cNvPr id="3" name="頁尾版面配置區 2"/>
          <p:cNvSpPr>
            <a:spLocks noGrp="1"/>
          </p:cNvSpPr>
          <p:nvPr>
            <p:ph type="ftr" sz="quarter" idx="11"/>
          </p:nvPr>
        </p:nvSpPr>
        <p:spPr/>
        <p:txBody>
          <a:bodyPr/>
          <a:lstStyle/>
          <a:p>
            <a:endParaRPr lang="en-US"/>
          </a:p>
        </p:txBody>
      </p:sp>
      <p:sp>
        <p:nvSpPr>
          <p:cNvPr id="4" name="投影片編號版面配置區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8292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9997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4/25/2018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1923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pPr/>
              <a:t>4/25/2018</a:t>
            </a:fld>
            <a:endParaRPr 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95607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extBox 1"/>
          <p:cNvSpPr txBox="1"/>
          <p:nvPr/>
        </p:nvSpPr>
        <p:spPr>
          <a:xfrm>
            <a:off x="965200" y="4978400"/>
            <a:ext cx="469900" cy="1193800"/>
          </a:xfrm>
          <a:prstGeom prst="rect">
            <a:avLst/>
          </a:prstGeom>
          <a:noFill/>
        </p:spPr>
        <p:txBody>
          <a:bodyPr wrap="none" lIns="0" tIns="0" rIns="0" rtlCol="0">
            <a:spAutoFit/>
          </a:bodyPr>
          <a:lstStyle/>
          <a:p>
            <a:pPr>
              <a:lnSpc>
                <a:spcPts val="9400"/>
              </a:lnSpc>
              <a:tabLst/>
            </a:pPr>
            <a:r>
              <a:rPr lang="en-US" altLang="zh-CN" sz="5815" b="1" i="1" dirty="0" smtClean="0">
                <a:solidFill>
                  <a:srgbClr val="FFFFFF"/>
                </a:solidFill>
                <a:latin typeface="Yu Gothic UI Semibold" pitchFamily="18" charset="0"/>
                <a:cs typeface="Yu Gothic UI Semibold" pitchFamily="18" charset="0"/>
              </a:rPr>
              <a:t>2</a:t>
            </a:r>
          </a:p>
        </p:txBody>
      </p:sp>
      <p:sp>
        <p:nvSpPr>
          <p:cNvPr id="3" name="TextBox 1"/>
          <p:cNvSpPr txBox="1"/>
          <p:nvPr/>
        </p:nvSpPr>
        <p:spPr>
          <a:xfrm>
            <a:off x="2095500" y="2413000"/>
            <a:ext cx="2189254" cy="1738938"/>
          </a:xfrm>
          <a:prstGeom prst="rect">
            <a:avLst/>
          </a:prstGeom>
          <a:noFill/>
        </p:spPr>
        <p:txBody>
          <a:bodyPr wrap="none" lIns="0" tIns="0" rIns="0" rtlCol="0">
            <a:spAutoFit/>
          </a:bodyPr>
          <a:lstStyle/>
          <a:p>
            <a:pPr>
              <a:lnSpc>
                <a:spcPts val="3000"/>
              </a:lnSpc>
              <a:tabLst/>
            </a:pPr>
            <a:r>
              <a:rPr lang="en-US" altLang="zh-CN" sz="3000" dirty="0" err="1" smtClean="0">
                <a:solidFill>
                  <a:srgbClr val="C95106"/>
                </a:solidFill>
                <a:latin typeface="標楷體" panose="03000509000000000000" pitchFamily="65" charset="-120"/>
                <a:ea typeface="標楷體" panose="03000509000000000000" pitchFamily="65" charset="-120"/>
                <a:cs typeface="標楷體" pitchFamily="18" charset="0"/>
              </a:rPr>
              <a:t>第十五课</a:t>
            </a:r>
            <a:endParaRPr lang="en-US" altLang="zh-CN" sz="3000" dirty="0" smtClean="0">
              <a:solidFill>
                <a:srgbClr val="C95106"/>
              </a:solidFill>
              <a:latin typeface="標楷體" panose="03000509000000000000" pitchFamily="65" charset="-120"/>
              <a:ea typeface="標楷體" panose="03000509000000000000" pitchFamily="65" charset="-120"/>
              <a:cs typeface="標楷體" pitchFamily="18" charset="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3700"/>
              </a:lnSpc>
              <a:tabLst/>
            </a:pPr>
            <a:r>
              <a:rPr lang="en-US" altLang="zh-CN" sz="3600" dirty="0" err="1" smtClean="0">
                <a:solidFill>
                  <a:srgbClr val="231F20"/>
                </a:solidFill>
                <a:latin typeface="標楷體" panose="03000509000000000000" pitchFamily="65" charset="-120"/>
                <a:ea typeface="標楷體" panose="03000509000000000000" pitchFamily="65" charset="-120"/>
                <a:cs typeface="標楷體" pitchFamily="18" charset="0"/>
              </a:rPr>
              <a:t>过春节</a:t>
            </a:r>
            <a:endParaRPr lang="en-US" altLang="zh-CN" sz="3600" dirty="0" smtClean="0">
              <a:solidFill>
                <a:srgbClr val="231F20"/>
              </a:solidFill>
              <a:latin typeface="標楷體" panose="03000509000000000000" pitchFamily="65" charset="-120"/>
              <a:ea typeface="標楷體" panose="03000509000000000000" pitchFamily="65" charset="-120"/>
              <a:cs typeface="標楷體" pitchFamily="18" charset="0"/>
            </a:endParaRPr>
          </a:p>
          <a:p>
            <a:pPr>
              <a:lnSpc>
                <a:spcPts val="1000"/>
              </a:lnSpc>
            </a:pPr>
            <a:endParaRPr lang="en-US" altLang="zh-CN" dirty="0" smtClean="0"/>
          </a:p>
          <a:p>
            <a:pPr>
              <a:lnSpc>
                <a:spcPts val="3500"/>
              </a:lnSpc>
              <a:tabLst/>
            </a:pPr>
            <a:r>
              <a:rPr lang="en-US" altLang="zh-CN" sz="2400" b="1" dirty="0" smtClean="0">
                <a:solidFill>
                  <a:srgbClr val="E88407"/>
                </a:solidFill>
                <a:latin typeface="Times New Roman" pitchFamily="18" charset="0"/>
                <a:cs typeface="Times New Roman" pitchFamily="18" charset="0"/>
              </a:rPr>
              <a:t>Lunar</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New</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Year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李老师喜欢教书，把这些学生教得一个比</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一个好</a:t>
            </a:r>
            <a:r>
              <a:rPr lang="zh-TW" altLang="zh-TW" sz="3200" dirty="0">
                <a:latin typeface="標楷體" panose="03000509000000000000" pitchFamily="65" charset="-120"/>
                <a:ea typeface="標楷體" panose="03000509000000000000" pitchFamily="65" charset="-120"/>
              </a:rPr>
              <a:t>。</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新年快到了，商店的生意一家比一家好。</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城市发展太快，环境的问题一年比一年严</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重</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638944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网路上的资料很多，现在学生问的问题一</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个比一个难。</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她去法国的那些照片，风景一张比一张漂</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亮。</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现在手机的功能一支比一支多，当然也一</a:t>
            </a:r>
            <a:r>
              <a:rPr lang="zh-TW" altLang="en-US" sz="3200" dirty="0">
                <a:latin typeface="標楷體" panose="03000509000000000000" pitchFamily="65" charset="-120"/>
                <a:ea typeface="標楷體" panose="03000509000000000000" pitchFamily="65" charset="-120"/>
              </a:rPr>
              <a:t>　　</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支比一支贵。</a:t>
            </a:r>
          </a:p>
        </p:txBody>
      </p:sp>
    </p:spTree>
    <p:extLst>
      <p:ext uri="{BB962C8B-B14F-4D97-AF65-F5344CB8AC3E}">
        <p14:creationId xmlns:p14="http://schemas.microsoft.com/office/powerpoint/2010/main" val="1700270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为了保护自己国家的经济，外国人打工的</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规定一年比一年多。</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lnSpc>
                <a:spcPct val="100000"/>
              </a:lnSpc>
              <a:buNone/>
            </a:pPr>
            <a:r>
              <a:rPr lang="zh-TW" altLang="en-US"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这里的大楼一栋比一栋高，房子一间比一</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间贵。有钱人才买得起。</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692183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这几个学生一个比一个不爱念书。</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他的那几个朋友习惯开车，一个比一个不</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喜欢走路</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那一家人说起话来，一个比一个不客气。</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zh-TW"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父亲年纪大了，身体没有以前好，一天比</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一天不愿意动。</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小文一天比一天瘦，一天比一天不快乐。</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4286223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fontScale="92500"/>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30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smtClean="0">
                <a:latin typeface="標楷體" panose="03000509000000000000" pitchFamily="65" charset="-120"/>
                <a:ea typeface="標楷體" panose="03000509000000000000" pitchFamily="65" charset="-120"/>
              </a:rPr>
              <a:t>经济不好，想到外国念书的人一年比一年</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少吗？</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smtClean="0">
                <a:latin typeface="標楷體" panose="03000509000000000000" pitchFamily="65" charset="-120"/>
                <a:ea typeface="標楷體" panose="03000509000000000000" pitchFamily="65" charset="-120"/>
              </a:rPr>
              <a:t>为了到中国做生意，想学中文的人是不是</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一天</a:t>
            </a:r>
            <a:r>
              <a:rPr lang="zh-TW" altLang="zh-TW" sz="3500" dirty="0">
                <a:latin typeface="標楷體" panose="03000509000000000000" pitchFamily="65" charset="-120"/>
                <a:ea typeface="標楷體" panose="03000509000000000000" pitchFamily="65" charset="-120"/>
              </a:rPr>
              <a:t>比一天多？</a:t>
            </a:r>
            <a:endParaRPr lang="en-US" altLang="zh-TW" sz="3500" dirty="0">
              <a:latin typeface="標楷體" panose="03000509000000000000" pitchFamily="65" charset="-120"/>
              <a:ea typeface="標楷體" panose="03000509000000000000" pitchFamily="65" charset="-120"/>
            </a:endParaRPr>
          </a:p>
          <a:p>
            <a:pPr marL="0" indent="0">
              <a:buNone/>
            </a:pPr>
            <a:r>
              <a:rPr lang="en-US" altLang="zh-TW" sz="35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500" dirty="0">
                <a:latin typeface="標楷體" panose="03000509000000000000" pitchFamily="65" charset="-120"/>
                <a:ea typeface="標楷體" panose="03000509000000000000" pitchFamily="65" charset="-120"/>
              </a:rPr>
              <a:t>那家店的衣服是不是一件比一件好看，</a:t>
            </a:r>
            <a:r>
              <a:rPr lang="zh-TW" altLang="zh-TW" sz="3500" dirty="0" smtClean="0">
                <a:latin typeface="標楷體" panose="03000509000000000000" pitchFamily="65" charset="-120"/>
                <a:ea typeface="標楷體" panose="03000509000000000000" pitchFamily="65" charset="-120"/>
              </a:rPr>
              <a:t>所</a:t>
            </a:r>
            <a:endParaRPr lang="en-US" altLang="zh-TW" sz="3500" dirty="0" smtClean="0">
              <a:latin typeface="標楷體" panose="03000509000000000000" pitchFamily="65" charset="-120"/>
              <a:ea typeface="標楷體" panose="03000509000000000000" pitchFamily="65" charset="-120"/>
            </a:endParaRPr>
          </a:p>
          <a:p>
            <a:pPr marL="0" indent="0">
              <a:buNone/>
            </a:pPr>
            <a:r>
              <a:rPr lang="en-US" altLang="zh-TW" sz="3500" dirty="0">
                <a:latin typeface="標楷體" panose="03000509000000000000" pitchFamily="65" charset="-120"/>
                <a:ea typeface="標楷體" panose="03000509000000000000" pitchFamily="65" charset="-120"/>
              </a:rPr>
              <a:t> </a:t>
            </a:r>
            <a:r>
              <a:rPr lang="en-US" altLang="zh-TW" sz="3500" dirty="0" smtClean="0">
                <a:latin typeface="標楷體" panose="03000509000000000000" pitchFamily="65" charset="-120"/>
                <a:ea typeface="標楷體" panose="03000509000000000000" pitchFamily="65" charset="-120"/>
              </a:rPr>
              <a:t> </a:t>
            </a:r>
            <a:r>
              <a:rPr lang="zh-TW" altLang="zh-TW" sz="3500" dirty="0" smtClean="0">
                <a:latin typeface="標楷體" panose="03000509000000000000" pitchFamily="65" charset="-120"/>
                <a:ea typeface="標楷體" panose="03000509000000000000" pitchFamily="65" charset="-120"/>
              </a:rPr>
              <a:t>以没有几天就卖完了？</a:t>
            </a:r>
            <a:endParaRPr lang="en-US" altLang="zh-TW" sz="35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1057064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dirty="0" smtClean="0">
                <a:solidFill>
                  <a:schemeClr val="accent6">
                    <a:lumMod val="75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张教授对翻译有很多年经验，这几年他翻</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译的那几本书是不是一本比一本卖得好？</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6738224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Ⅲ. Intensifying a State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比一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and more X</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more X than the last…</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Usage:</a:t>
            </a:r>
          </a:p>
          <a:p>
            <a:pPr marL="0" lv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安同的太极拳打得一天比一天好。</a:t>
            </a: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安同的太极拳打得越来越好。</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en-US" sz="3200" dirty="0" smtClean="0">
                <a:latin typeface="標楷體" panose="03000509000000000000" pitchFamily="65" charset="-120"/>
                <a:ea typeface="標楷體" panose="03000509000000000000" pitchFamily="65" charset="-120"/>
              </a:rPr>
              <a:t>学校附近的那家餐厅的生意一年比一年好。</a:t>
            </a: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学校附近的那家餐厅的生意越来越好。</a:t>
            </a:r>
          </a:p>
        </p:txBody>
      </p:sp>
    </p:spTree>
    <p:extLst>
      <p:ext uri="{BB962C8B-B14F-4D97-AF65-F5344CB8AC3E}">
        <p14:creationId xmlns:p14="http://schemas.microsoft.com/office/powerpoint/2010/main" val="951191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起来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春节快到了，鱼、肉都贵起来了。</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一到夏天，旅行的人就多起来了。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因为垃圾分类的关系，环境干净起来了。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903211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起来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他们进了教室坐下来，就聊起来了。</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他想到昨天喜宴上的事，就笑了起来。</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他不等兄弟姐妹回来，自己就吃了起来。</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219572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Inchoative Meaning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起来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他身体不好，虽然吃得很多，可是还是胖</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不起来。</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我吃药吃了很久，可是身体一直好不起来。</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他们两个人的想法不一样，所以聊不起来。</a:t>
            </a:r>
            <a:endParaRPr lang="en-US" altLang="zh-TW"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2063604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中国人过年要一直过到一月十五号。</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我们吃年夜饭，吃到晚上快十二点。</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这学期的课上到下星期五。</a:t>
            </a:r>
            <a:endParaRPr lang="en-US" altLang="zh-TW" sz="3200" dirty="0">
              <a:latin typeface="標楷體" panose="03000509000000000000" pitchFamily="65" charset="-120"/>
              <a:ea typeface="標楷體" panose="03000509000000000000" pitchFamily="65" charset="-120"/>
            </a:endParaRPr>
          </a:p>
          <a:p>
            <a:pPr marL="0" indent="0">
              <a:buNone/>
            </a:pPr>
            <a:endParaRPr lang="zh-TW"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4412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Inchoative Meaning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起来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qǐlái</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cs typeface="Times New Roman" panose="02020603050405020304" pitchFamily="18" charset="0"/>
              </a:rPr>
              <a:t>买了糖给弟弟，他是不是就高兴起来了？</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cs typeface="Times New Roman" panose="02020603050405020304" pitchFamily="18" charset="0"/>
              </a:rPr>
              <a:t>他们是不是一见面就聊起来了？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cs typeface="Times New Roman" panose="02020603050405020304" pitchFamily="18" charset="0"/>
              </a:rPr>
              <a:t>你看，来旅行的人是不是多起来了？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31244353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514350" indent="-514350">
              <a:buFont typeface="+mj-lt"/>
              <a:buAutoNum type="arabicPeriod"/>
            </a:pPr>
            <a:r>
              <a:rPr lang="en-US" altLang="zh-TW" sz="2400" dirty="0" smtClean="0">
                <a:latin typeface="Times New Roman" panose="02020603050405020304" pitchFamily="18" charset="0"/>
                <a:ea typeface="標楷體" panose="03000509000000000000" pitchFamily="65" charset="-120"/>
                <a:cs typeface="Times New Roman" panose="02020603050405020304" pitchFamily="18" charset="0"/>
              </a:rPr>
              <a:t>In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大</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A </a:t>
            </a:r>
            <a:r>
              <a:rPr lang="zh-TW" altLang="en-US" sz="2400" dirty="0">
                <a:latin typeface="Times New Roman" panose="02020603050405020304" pitchFamily="18" charset="0"/>
                <a:ea typeface="標楷體" panose="03000509000000000000" pitchFamily="65" charset="-120"/>
                <a:cs typeface="Times New Roman" panose="02020603050405020304" pitchFamily="18" charset="0"/>
              </a:rPr>
              <a:t>大 </a:t>
            </a:r>
            <a:r>
              <a:rPr lang="en-US" altLang="zh-TW" sz="2400" dirty="0">
                <a:latin typeface="Times New Roman" panose="02020603050405020304" pitchFamily="18" charset="0"/>
                <a:ea typeface="標楷體" panose="03000509000000000000" pitchFamily="65" charset="-120"/>
                <a:cs typeface="Times New Roman" panose="02020603050405020304" pitchFamily="18" charset="0"/>
              </a:rPr>
              <a:t>B”, A and B are two mono-syllabic units of similar meaning. The pattern usually serves as the predicate in a sentence, to indicate ‘very A &amp; B’, ‘greatly A &amp; B’, or ‘having </a:t>
            </a:r>
            <a:r>
              <a:rPr lang="en-US" altLang="zh-TW" sz="2400" dirty="0">
                <a:latin typeface="Times New Roman" panose="02020603050405020304" pitchFamily="18" charset="0"/>
                <a:cs typeface="Times New Roman" panose="02020603050405020304" pitchFamily="18" charset="0"/>
              </a:rPr>
              <a:t>lots of A &amp; B’. </a:t>
            </a:r>
            <a:endParaRPr lang="en-US" altLang="zh-TW" sz="2400" dirty="0" smtClean="0">
              <a:latin typeface="Times New Roman" panose="02020603050405020304" pitchFamily="18" charset="0"/>
              <a:cs typeface="Times New Roman" panose="02020603050405020304" pitchFamily="18" charset="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(1)</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吃橘子是希望新的一年大吉大利</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(very)</a:t>
            </a:r>
            <a:endPar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(2)</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过年的时候，家家大鱼大肉，庆祝新年。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(abundance)</a:t>
            </a:r>
          </a:p>
          <a:p>
            <a:pPr marL="0" indent="0">
              <a:lnSpc>
                <a:spcPct val="100000"/>
              </a:lnSpc>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(3)</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睡觉以前大吃大喝相当不健康。</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lnSpc>
                <a:spcPct val="100000"/>
              </a:lnSpc>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in abundance</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6168441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lnSpc>
                <a:spcPct val="100000"/>
              </a:lnSpc>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(4)</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张先生、张太太常因为小孩的事，大吵</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lnSpc>
                <a:spcPct val="100000"/>
              </a:lnSpc>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大闹。</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(great noises</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3672130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514350" indent="-514350">
              <a:lnSpc>
                <a:spcPct val="100000"/>
              </a:lnSpc>
              <a:buFont typeface="+mj-lt"/>
              <a:buAutoNum type="arabicPeriod" startAt="2"/>
            </a:pPr>
            <a:r>
              <a:rPr lang="en-US" altLang="zh-TW" sz="2800" dirty="0" smtClean="0">
                <a:latin typeface="Times New Roman" panose="02020603050405020304" pitchFamily="18" charset="0"/>
                <a:ea typeface="標楷體" panose="03000509000000000000" pitchFamily="65" charset="-120"/>
                <a:cs typeface="Times New Roman" panose="02020603050405020304" pitchFamily="18" charset="0"/>
              </a:rPr>
              <a:t>The </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pattern, </a:t>
            </a:r>
            <a:r>
              <a:rPr lang="en-US" altLang="zh-TW" sz="28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2800" dirty="0" smtClean="0">
                <a:latin typeface="Times New Roman" panose="02020603050405020304" pitchFamily="18" charset="0"/>
                <a:ea typeface="標楷體" panose="03000509000000000000" pitchFamily="65" charset="-120"/>
                <a:cs typeface="Times New Roman" panose="02020603050405020304" pitchFamily="18" charset="0"/>
              </a:rPr>
              <a:t>有</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A </a:t>
            </a:r>
            <a:r>
              <a:rPr lang="zh-TW" altLang="en-US" sz="2800" dirty="0">
                <a:latin typeface="Times New Roman" panose="02020603050405020304" pitchFamily="18" charset="0"/>
                <a:ea typeface="標楷體" panose="03000509000000000000" pitchFamily="65" charset="-120"/>
                <a:cs typeface="Times New Roman" panose="02020603050405020304" pitchFamily="18" charset="0"/>
              </a:rPr>
              <a:t>有 </a:t>
            </a:r>
            <a:r>
              <a:rPr lang="en-US" altLang="zh-TW" sz="2800" dirty="0">
                <a:latin typeface="Times New Roman" panose="02020603050405020304" pitchFamily="18" charset="0"/>
                <a:ea typeface="標楷體" panose="03000509000000000000" pitchFamily="65" charset="-120"/>
                <a:cs typeface="Times New Roman" panose="02020603050405020304" pitchFamily="18" charset="0"/>
              </a:rPr>
              <a:t>B”, usually serves as the predicate in a sentence.  A and B are two mono-syllabic units whose meanings can be opposite.  They can be state verbs, nouns, or action verbs.  The pattern may indicate ‘some A, some B’ as in (1) and (2).  The pattern may indicate ‘have A and B’, as in (3) and (4).  The pattern may indicate ‘experience A and B’, as in (5) and (6). </a:t>
            </a:r>
          </a:p>
        </p:txBody>
      </p:sp>
    </p:spTree>
    <p:extLst>
      <p:ext uri="{BB962C8B-B14F-4D97-AF65-F5344CB8AC3E}">
        <p14:creationId xmlns:p14="http://schemas.microsoft.com/office/powerpoint/2010/main" val="23398101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四字格 </a:t>
            </a:r>
            <a:r>
              <a:rPr lang="en-US" altLang="zh-TW" sz="3200" b="1" dirty="0" err="1">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dirty="0"/>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(1</a:t>
            </a: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那家店的水果有好有坏，得慢慢地选。</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(2</a:t>
            </a: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这些小吃有甜有咸，你想吃什么就买什</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么。</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solidFill>
                  <a:schemeClr val="accent1">
                    <a:lumMod val="50000"/>
                  </a:schemeClr>
                </a:solidFill>
                <a:latin typeface="Times New Roman" panose="02020603050405020304" pitchFamily="18" charset="0"/>
                <a:cs typeface="Times New Roman" panose="02020603050405020304" pitchFamily="18" charset="0"/>
              </a:rPr>
              <a:t>(3</a:t>
            </a: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这附近有山有水，风景真美。</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en-US" sz="2800" dirty="0"/>
          </a:p>
        </p:txBody>
      </p:sp>
    </p:spTree>
    <p:extLst>
      <p:ext uri="{BB962C8B-B14F-4D97-AF65-F5344CB8AC3E}">
        <p14:creationId xmlns:p14="http://schemas.microsoft.com/office/powerpoint/2010/main" val="11936967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Four-Character Phrases</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四</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字</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格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sìzìgé</a:t>
            </a:r>
            <a:endPar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Autofit/>
          </a:bodyPr>
          <a:lstStyle/>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(4)</a:t>
            </a:r>
            <a:r>
              <a:rPr lang="zh-TW" altLang="zh-TW" sz="3200" dirty="0">
                <a:latin typeface="標楷體" panose="03000509000000000000" pitchFamily="65" charset="-120"/>
                <a:ea typeface="標楷體" panose="03000509000000000000" pitchFamily="65" charset="-120"/>
              </a:rPr>
              <a:t>他有名有姓，你不可以叫他「喂」，</a:t>
            </a:r>
            <a:r>
              <a:rPr lang="zh-TW" altLang="zh-TW" sz="3200" dirty="0" smtClean="0">
                <a:latin typeface="標楷體" panose="03000509000000000000" pitchFamily="65" charset="-120"/>
                <a:ea typeface="標楷體" panose="03000509000000000000" pitchFamily="65" charset="-120"/>
              </a:rPr>
              <a:t>太</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不客气了。</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(5)</a:t>
            </a:r>
            <a:r>
              <a:rPr lang="zh-TW" altLang="zh-TW" sz="3200" dirty="0" smtClean="0">
                <a:latin typeface="標楷體" panose="03000509000000000000" pitchFamily="65" charset="-120"/>
                <a:ea typeface="標楷體" panose="03000509000000000000" pitchFamily="65" charset="-120"/>
              </a:rPr>
              <a:t>我们昨天去参加学校的活动，有吃有喝，</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很开心。</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(6)</a:t>
            </a:r>
            <a:r>
              <a:rPr lang="zh-TW" altLang="zh-TW" sz="3200" dirty="0" smtClean="0">
                <a:latin typeface="標楷體" panose="03000509000000000000" pitchFamily="65" charset="-120"/>
                <a:ea typeface="標楷體" panose="03000509000000000000" pitchFamily="65" charset="-120"/>
              </a:rPr>
              <a:t>大家一边吃饭、一边说话，有说有笑的。</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018842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老师今天上课，没上到五点就下课了。</a:t>
            </a:r>
            <a:endPar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小张没做到月底，就决定不做了。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那家店的水果还没卖到中午，就已经卖光</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了</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2496879"/>
            <a:ext cx="468564" cy="201978"/>
          </a:xfrm>
          <a:prstGeom prst="rect">
            <a:avLst/>
          </a:prstGeom>
        </p:spPr>
      </p:pic>
    </p:spTree>
    <p:extLst>
      <p:ext uri="{BB962C8B-B14F-4D97-AF65-F5344CB8AC3E}">
        <p14:creationId xmlns:p14="http://schemas.microsoft.com/office/powerpoint/2010/main" val="3242844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星期六你都睡到几点才起床</a:t>
            </a:r>
            <a:r>
              <a:rPr lang="en-US" altLang="zh-TW" sz="3200" dirty="0" smtClean="0">
                <a:latin typeface="標楷體" panose="03000509000000000000" pitchFamily="65" charset="-120"/>
                <a:ea typeface="標楷體" panose="03000509000000000000" pitchFamily="65" charset="-120"/>
              </a:rPr>
              <a:t>?</a:t>
            </a:r>
            <a:endPar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这本书是不是可以借到下个月五号</a:t>
            </a:r>
            <a:r>
              <a:rPr lang="en-US" altLang="zh-TW" sz="3200" dirty="0" smtClean="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作业，你昨天写到什么时候才写完？</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2690002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Post-verbal Preposition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到 </a:t>
            </a:r>
            <a:r>
              <a:rPr lang="en-US" altLang="zh-TW" sz="3200" b="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dào</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err="1"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upto</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till</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Usage:</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中国人过年，要从除夕过到一月十五。</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他们包水饺，从下午包到晚上才包完。</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033981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老师叫学生一个一个地练习发音。</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李太太把教室一间一间都打扫完了。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考试的时候，学生一遍一遍地检查，怕不</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小心写错了字。</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7465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Structures:</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我把今天学的语法又一个一个地练习一遍。</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田中一个一个地给朋友打电话拜年。</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面包店的师父把蛋糕一层一层地做好了。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61944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Negation:</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学生的作业，主任没一本一本地检查。</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时间不够了，这些店我们就不一家一家逛</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了</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来面谈的人太多了，他们的资料老板不一</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个一个看</a:t>
            </a:r>
            <a:r>
              <a:rPr lang="zh-TW" altLang="zh-TW" sz="3200" dirty="0">
                <a:latin typeface="標楷體" panose="03000509000000000000" pitchFamily="65" charset="-120"/>
                <a:ea typeface="標楷體" panose="03000509000000000000" pitchFamily="65" charset="-120"/>
              </a:rPr>
              <a:t>了。</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1948446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Manner</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一</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M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one at a time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　 </a:t>
            </a:r>
            <a:r>
              <a:rPr lang="en-US" altLang="zh-TW" sz="2800" b="1" dirty="0" smtClean="0">
                <a:solidFill>
                  <a:schemeClr val="accent4">
                    <a:lumMod val="50000"/>
                  </a:schemeClr>
                </a:solidFill>
                <a:latin typeface="Comic Sans MS" panose="030F0702030302020204" pitchFamily="66" charset="0"/>
                <a:ea typeface="標楷體" panose="03000509000000000000" pitchFamily="65" charset="-120"/>
                <a:cs typeface="Segoe UI Semibold" panose="020B0702040204020203" pitchFamily="34" charset="0"/>
                <a:sym typeface="Wingdings" panose="05000000000000000000" pitchFamily="2" charset="2"/>
              </a:rPr>
              <a:t>Questions:</a:t>
            </a: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买手机以前，你是不是都一支一支地试试</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看</a:t>
            </a:r>
            <a:r>
              <a:rPr lang="zh-TW" altLang="zh-TW" sz="3200" dirty="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你是不是把大家参加活动的照片，一张一</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张上传到网站上了？</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6">
                    <a:lumMod val="75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他是不是想一家一家地逛这里的百货公司？</a:t>
            </a:r>
            <a:endParaRPr lang="zh-TW" altLang="en-US" sz="3200" dirty="0">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950322">
            <a:off x="632795" y="1963479"/>
            <a:ext cx="468564" cy="201978"/>
          </a:xfrm>
          <a:prstGeom prst="rect">
            <a:avLst/>
          </a:prstGeom>
        </p:spPr>
      </p:pic>
    </p:spTree>
    <p:extLst>
      <p:ext uri="{BB962C8B-B14F-4D97-AF65-F5344CB8AC3E}">
        <p14:creationId xmlns:p14="http://schemas.microsoft.com/office/powerpoint/2010/main" val="681096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426</TotalTime>
  <Words>1065</Words>
  <Application>Microsoft Office PowerPoint</Application>
  <PresentationFormat>如螢幕大小 (4:3)</PresentationFormat>
  <Paragraphs>144</Paragraphs>
  <Slides>25</Slides>
  <Notes>0</Notes>
  <HiddenSlides>0</HiddenSlides>
  <MMClips>0</MMClips>
  <ScaleCrop>false</ScaleCrop>
  <HeadingPairs>
    <vt:vector size="6" baseType="variant">
      <vt:variant>
        <vt:lpstr>使用字型</vt:lpstr>
      </vt:variant>
      <vt:variant>
        <vt:i4>11</vt:i4>
      </vt:variant>
      <vt:variant>
        <vt:lpstr>佈景主題</vt:lpstr>
      </vt:variant>
      <vt:variant>
        <vt:i4>1</vt:i4>
      </vt:variant>
      <vt:variant>
        <vt:lpstr>投影片標題</vt:lpstr>
      </vt:variant>
      <vt:variant>
        <vt:i4>25</vt:i4>
      </vt:variant>
    </vt:vector>
  </HeadingPairs>
  <TitlesOfParts>
    <vt:vector size="37" baseType="lpstr">
      <vt:lpstr>等线</vt:lpstr>
      <vt:lpstr>Yu Gothic UI Semibold</vt:lpstr>
      <vt:lpstr>新細明體</vt:lpstr>
      <vt:lpstr>標楷體</vt:lpstr>
      <vt:lpstr>Arial</vt:lpstr>
      <vt:lpstr>Calibri</vt:lpstr>
      <vt:lpstr>Calibri Light</vt:lpstr>
      <vt:lpstr>Comic Sans MS</vt:lpstr>
      <vt:lpstr>Segoe UI Semibold</vt:lpstr>
      <vt:lpstr>Times New Roman</vt:lpstr>
      <vt:lpstr>Wingdings</vt:lpstr>
      <vt:lpstr>Office 佈景主題</vt:lpstr>
      <vt:lpstr>PowerPoint 簡報</vt:lpstr>
      <vt:lpstr>I. Post-verbal Preposition 到 dào  upto, till</vt:lpstr>
      <vt:lpstr>I. Post-verbal Preposition 到 dào  upto, till</vt:lpstr>
      <vt:lpstr>I. Post-verbal Preposition 到 dào  upto, till</vt:lpstr>
      <vt:lpstr>I. Post-verbal Preposition 到 dào  upto, till</vt:lpstr>
      <vt:lpstr>II. Manner 一M一M   one at a time</vt:lpstr>
      <vt:lpstr>II. Manner 一M一M   one at a time</vt:lpstr>
      <vt:lpstr>II. Manner 一M一M   one at a time</vt:lpstr>
      <vt:lpstr>II. Manner 一M一M   one at a time</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Ⅲ. Intensifying a State with 一M比一M        more and more X; more X than the last…</vt:lpstr>
      <vt:lpstr>IV. Inchoative Meaning with 起来 qǐlái</vt:lpstr>
      <vt:lpstr>IV. Inchoative Meaning with 起来 qǐlái</vt:lpstr>
      <vt:lpstr>IV. Inchoative Meaning with 起来 qǐlái</vt:lpstr>
      <vt:lpstr>IV. Inchoative Meaning with 起来 qǐlái</vt:lpstr>
      <vt:lpstr>V. Four-Character Phrases 四字格 sìzìgé</vt:lpstr>
      <vt:lpstr>V. Four-Character Phrases 四字格 sìzìgé</vt:lpstr>
      <vt:lpstr>V. Four-Character Phrases 四字格 sìzìgé</vt:lpstr>
      <vt:lpstr>V. Four-Character Phrases 四字格 sìzìgé</vt:lpstr>
      <vt:lpstr>V. Four-Character Phrases 四字格 sìzìgé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26</cp:revision>
  <dcterms:created xsi:type="dcterms:W3CDTF">2006-08-16T00:00:00Z</dcterms:created>
  <dcterms:modified xsi:type="dcterms:W3CDTF">2018-04-25T06:30:29Z</dcterms:modified>
</cp:coreProperties>
</file>