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  <p:sldId id="301" r:id="rId47"/>
    <p:sldId id="302" r:id="rId48"/>
  </p:sldIdLst>
  <p:sldSz cx="9144000" cy="6858000" type="screen4x3"/>
  <p:notesSz cx="9144000" cy="6858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577" autoAdjust="0"/>
    <p:restoredTop sz="94660"/>
  </p:normalViewPr>
  <p:slideViewPr>
    <p:cSldViewPr>
      <p:cViewPr varScale="1">
        <p:scale>
          <a:sx n="86" d="100"/>
          <a:sy n="86" d="100"/>
        </p:scale>
        <p:origin x="1164" y="9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viewProps" Target="view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689412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144017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799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4/18/2018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3999" cy="685799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4/18/2018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59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4/18/2018</a:t>
            </a:fld>
            <a:endParaRPr lang="en-US" dirty="0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4/18/2018</a:t>
            </a:fld>
            <a:endParaRPr lang="en-US" dirty="0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4/18/2018</a:t>
            </a:fld>
            <a:endParaRPr lang="en-US" dirty="0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3999" cy="6857999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800100" y="1811998"/>
            <a:ext cx="7543800" cy="30835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457200" y="1577340"/>
            <a:ext cx="8229599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40"/>
            <a:ext cx="2926079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4/18/2018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5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5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5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5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5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5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5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5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5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5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5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5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5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5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5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5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5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 rot="21180000">
            <a:off x="674050" y="5134009"/>
            <a:ext cx="1005241" cy="88485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ts val="6865"/>
              </a:lnSpc>
            </a:pPr>
            <a:r>
              <a:rPr sz="5800" b="1" i="1" spc="610" dirty="0">
                <a:solidFill>
                  <a:srgbClr val="FFFFFF"/>
                </a:solidFill>
                <a:latin typeface="Yu Gothic UI Semibold"/>
                <a:cs typeface="Yu Gothic UI Semibold"/>
              </a:rPr>
              <a:t>2</a:t>
            </a:r>
            <a:endParaRPr sz="5800" dirty="0">
              <a:latin typeface="Yu Gothic UI Semibold"/>
              <a:cs typeface="Yu Gothic UI Semibold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087299" y="3006899"/>
            <a:ext cx="4954905" cy="109260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600" dirty="0" err="1" smtClean="0">
                <a:solidFill>
                  <a:srgbClr val="231F20"/>
                </a:solidFill>
                <a:latin typeface="標楷體"/>
                <a:cs typeface="標楷體"/>
              </a:rPr>
              <a:t>台湾好玩的地方真多</a:t>
            </a:r>
            <a:endParaRPr sz="3600" dirty="0">
              <a:latin typeface="標楷體"/>
              <a:cs typeface="標楷體"/>
            </a:endParaRPr>
          </a:p>
          <a:p>
            <a:pPr marL="24130">
              <a:lnSpc>
                <a:spcPts val="2870"/>
              </a:lnSpc>
              <a:spcBef>
                <a:spcPts val="1320"/>
              </a:spcBef>
            </a:pPr>
            <a:r>
              <a:rPr sz="2400" b="1" spc="-245" dirty="0">
                <a:solidFill>
                  <a:srgbClr val="075295"/>
                </a:solidFill>
                <a:latin typeface="Times New Roman"/>
                <a:cs typeface="Times New Roman"/>
              </a:rPr>
              <a:t>T</a:t>
            </a:r>
            <a:r>
              <a:rPr sz="2400" b="1" dirty="0">
                <a:solidFill>
                  <a:srgbClr val="075295"/>
                </a:solidFill>
                <a:latin typeface="Times New Roman"/>
                <a:cs typeface="Times New Roman"/>
              </a:rPr>
              <a:t>aiwan</a:t>
            </a:r>
            <a:r>
              <a:rPr sz="2400" b="1" spc="-5" dirty="0">
                <a:solidFill>
                  <a:srgbClr val="075295"/>
                </a:solidFill>
                <a:latin typeface="Times New Roman"/>
                <a:cs typeface="Times New Roman"/>
              </a:rPr>
              <a:t> </a:t>
            </a:r>
            <a:r>
              <a:rPr sz="2400" b="1" spc="-20" dirty="0">
                <a:solidFill>
                  <a:srgbClr val="075295"/>
                </a:solidFill>
                <a:latin typeface="Times New Roman"/>
                <a:cs typeface="Times New Roman"/>
              </a:rPr>
              <a:t>Reall</a:t>
            </a:r>
            <a:r>
              <a:rPr sz="2400" b="1" spc="-15" dirty="0">
                <a:solidFill>
                  <a:srgbClr val="075295"/>
                </a:solidFill>
                <a:latin typeface="Times New Roman"/>
                <a:cs typeface="Times New Roman"/>
              </a:rPr>
              <a:t>y</a:t>
            </a:r>
            <a:r>
              <a:rPr sz="2400" b="1" dirty="0">
                <a:solidFill>
                  <a:srgbClr val="075295"/>
                </a:solidFill>
                <a:latin typeface="Times New Roman"/>
                <a:cs typeface="Times New Roman"/>
              </a:rPr>
              <a:t> </a:t>
            </a:r>
            <a:r>
              <a:rPr sz="2400" b="1" spc="-15" dirty="0">
                <a:solidFill>
                  <a:srgbClr val="075295"/>
                </a:solidFill>
                <a:latin typeface="Times New Roman"/>
                <a:cs typeface="Times New Roman"/>
              </a:rPr>
              <a:t>Has</a:t>
            </a:r>
            <a:r>
              <a:rPr sz="2400" b="1" spc="-5" dirty="0">
                <a:solidFill>
                  <a:srgbClr val="075295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075295"/>
                </a:solidFill>
                <a:latin typeface="Times New Roman"/>
                <a:cs typeface="Times New Roman"/>
              </a:rPr>
              <a:t>Lots</a:t>
            </a:r>
            <a:r>
              <a:rPr sz="2400" b="1" spc="-5" dirty="0">
                <a:solidFill>
                  <a:srgbClr val="075295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075295"/>
                </a:solidFill>
                <a:latin typeface="Times New Roman"/>
                <a:cs typeface="Times New Roman"/>
              </a:rPr>
              <a:t>of Fun</a:t>
            </a:r>
            <a:r>
              <a:rPr sz="2400" b="1" spc="-5" dirty="0">
                <a:solidFill>
                  <a:srgbClr val="075295"/>
                </a:solidFill>
                <a:latin typeface="Times New Roman"/>
                <a:cs typeface="Times New Roman"/>
              </a:rPr>
              <a:t> </a:t>
            </a:r>
            <a:r>
              <a:rPr sz="2400" b="1" spc="-15" dirty="0">
                <a:solidFill>
                  <a:srgbClr val="075295"/>
                </a:solidFill>
                <a:latin typeface="Times New Roman"/>
                <a:cs typeface="Times New Roman"/>
              </a:rPr>
              <a:t>Places</a:t>
            </a:r>
            <a:endParaRPr sz="2400" dirty="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800100" y="1811998"/>
            <a:ext cx="7543800" cy="1009968"/>
          </a:xfrm>
          <a:prstGeom prst="rect">
            <a:avLst/>
          </a:prstGeom>
        </p:spPr>
        <p:txBody>
          <a:bodyPr vert="horz" wrap="square" lIns="0" tIns="543000" rIns="0" bIns="0" rtlCol="0">
            <a:spAutoFit/>
          </a:bodyPr>
          <a:lstStyle/>
          <a:p>
            <a:pPr marL="1311910">
              <a:lnSpc>
                <a:spcPts val="3600"/>
              </a:lnSpc>
            </a:pPr>
            <a:r>
              <a:rPr sz="3000" dirty="0" err="1" smtClean="0">
                <a:solidFill>
                  <a:srgbClr val="31377D"/>
                </a:solidFill>
                <a:latin typeface="標楷體"/>
                <a:cs typeface="標楷體"/>
              </a:rPr>
              <a:t>第十一课</a:t>
            </a:r>
            <a:endParaRPr sz="3000" dirty="0">
              <a:latin typeface="標楷體"/>
              <a:cs typeface="標楷體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0389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I-9</a:t>
            </a:r>
            <a:endParaRPr sz="3000" dirty="0">
              <a:latin typeface="Times New Roman"/>
              <a:cs typeface="Times New Roman"/>
            </a:endParaRPr>
          </a:p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原住民</a:t>
            </a:r>
            <a:endParaRPr sz="14800" dirty="0">
              <a:latin typeface="標楷體"/>
              <a:cs typeface="標楷體"/>
            </a:endParaRPr>
          </a:p>
          <a:p>
            <a:pPr marR="136715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yuánzhùmín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385060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(N) </a:t>
            </a:r>
            <a:r>
              <a:rPr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aborigines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2546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I-10</a:t>
            </a:r>
            <a:endParaRPr sz="3000" dirty="0">
              <a:latin typeface="Times New Roman"/>
              <a:cs typeface="Times New Roman"/>
            </a:endParaRPr>
          </a:p>
          <a:p>
            <a:pPr marR="33413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趟</a:t>
            </a:r>
            <a:endParaRPr sz="14800" dirty="0">
              <a:latin typeface="標楷體"/>
              <a:cs typeface="標楷體"/>
            </a:endParaRPr>
          </a:p>
          <a:p>
            <a:pPr marR="3340735" algn="ctr">
              <a:lnSpc>
                <a:spcPct val="100000"/>
              </a:lnSpc>
              <a:spcBef>
                <a:spcPts val="655"/>
              </a:spcBef>
            </a:pPr>
            <a:r>
              <a:rPr sz="7200" spc="-35" dirty="0">
                <a:solidFill>
                  <a:srgbClr val="075295"/>
                </a:solidFill>
                <a:latin typeface="Times New Roman"/>
                <a:cs typeface="Times New Roman"/>
              </a:rPr>
              <a:t>tàng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8" y="5745018"/>
            <a:ext cx="5636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(M)</a:t>
            </a:r>
            <a:r>
              <a:rPr lang="en-US" altLang="zh-TW"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measure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word for a trip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87440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</a:t>
            </a:r>
            <a:r>
              <a:rPr sz="3000" spc="-114" dirty="0">
                <a:solidFill>
                  <a:srgbClr val="075295"/>
                </a:solidFill>
                <a:latin typeface="Times New Roman"/>
                <a:cs typeface="Times New Roman"/>
              </a:rPr>
              <a:t>1</a:t>
            </a: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1</a:t>
            </a:r>
            <a:endParaRPr sz="3000" dirty="0">
              <a:latin typeface="Times New Roman"/>
              <a:cs typeface="Times New Roman"/>
            </a:endParaRPr>
          </a:p>
          <a:p>
            <a:pPr marR="2394585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后来</a:t>
            </a:r>
            <a:endParaRPr sz="14800" dirty="0">
              <a:latin typeface="標楷體"/>
              <a:cs typeface="標楷體"/>
            </a:endParaRPr>
          </a:p>
          <a:p>
            <a:pPr marR="239458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hòulái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3599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lang="en-US" altLang="zh-TW" sz="3200" dirty="0" err="1">
                <a:solidFill>
                  <a:srgbClr val="231F20"/>
                </a:solidFill>
                <a:latin typeface="Times New Roman"/>
                <a:cs typeface="Times New Roman"/>
              </a:rPr>
              <a:t>Adv</a:t>
            </a: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)</a:t>
            </a:r>
            <a:r>
              <a:rPr lang="en-US" altLang="zh-TW"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later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I-12</a:t>
            </a:r>
            <a:endParaRPr sz="3000" dirty="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注意</a:t>
            </a:r>
            <a:endParaRPr sz="14800" dirty="0">
              <a:latin typeface="標楷體"/>
              <a:cs typeface="標楷體"/>
            </a:endParaRPr>
          </a:p>
          <a:p>
            <a:pPr marR="2400935" algn="ctr">
              <a:lnSpc>
                <a:spcPct val="100000"/>
              </a:lnSpc>
              <a:spcBef>
                <a:spcPts val="655"/>
              </a:spcBef>
            </a:pPr>
            <a:r>
              <a:rPr sz="7200" spc="-35" dirty="0">
                <a:solidFill>
                  <a:srgbClr val="075295"/>
                </a:solidFill>
                <a:latin typeface="Times New Roman"/>
                <a:cs typeface="Times New Roman"/>
              </a:rPr>
              <a:t>zhùyì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044315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(V)</a:t>
            </a:r>
            <a:r>
              <a:rPr lang="en-US" altLang="zh-TW"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to</a:t>
            </a:r>
            <a:r>
              <a:rPr sz="3200" spc="-5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20" dirty="0">
                <a:solidFill>
                  <a:srgbClr val="231F20"/>
                </a:solidFill>
                <a:latin typeface="Times New Roman"/>
                <a:cs typeface="Times New Roman"/>
              </a:rPr>
              <a:t>pay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attention</a:t>
            </a:r>
            <a:r>
              <a:rPr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to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I-13</a:t>
            </a:r>
            <a:endParaRPr sz="3000" dirty="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沙滩</a:t>
            </a:r>
            <a:endParaRPr sz="14800" dirty="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shātān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638935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(N) </a:t>
            </a:r>
            <a:r>
              <a:rPr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beach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I-14</a:t>
            </a:r>
            <a:endParaRPr sz="3000" dirty="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钱包</a:t>
            </a:r>
            <a:endParaRPr sz="14800" dirty="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qiánbāo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767965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(N)</a:t>
            </a:r>
            <a:r>
              <a:rPr lang="en-US" altLang="zh-TW"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wallet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, purse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I-15</a:t>
            </a:r>
            <a:endParaRPr sz="3000" dirty="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不见</a:t>
            </a:r>
            <a:endParaRPr sz="14800" dirty="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bújiàn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8" y="5745018"/>
            <a:ext cx="5255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lang="en-US" altLang="zh-TW" sz="3200" dirty="0" err="1">
                <a:solidFill>
                  <a:srgbClr val="231F20"/>
                </a:solidFill>
                <a:latin typeface="Times New Roman"/>
                <a:cs typeface="Times New Roman"/>
              </a:rPr>
              <a:t>Vp</a:t>
            </a: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)</a:t>
            </a:r>
            <a:r>
              <a:rPr lang="en-US" altLang="zh-TW"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to</a:t>
            </a:r>
            <a:r>
              <a:rPr sz="3200" spc="-5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20" dirty="0">
                <a:solidFill>
                  <a:srgbClr val="231F20"/>
                </a:solidFill>
                <a:latin typeface="Times New Roman"/>
                <a:cs typeface="Times New Roman"/>
              </a:rPr>
              <a:t>be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lost,</a:t>
            </a:r>
            <a:r>
              <a:rPr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to</a:t>
            </a:r>
            <a:r>
              <a:rPr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disappear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2546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I-16</a:t>
            </a:r>
            <a:endParaRPr sz="3000" dirty="0">
              <a:latin typeface="Times New Roman"/>
              <a:cs typeface="Times New Roman"/>
            </a:endParaRPr>
          </a:p>
          <a:p>
            <a:pPr marR="33413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被</a:t>
            </a:r>
            <a:endParaRPr sz="14800" dirty="0">
              <a:latin typeface="標楷體"/>
              <a:cs typeface="標楷體"/>
            </a:endParaRPr>
          </a:p>
          <a:p>
            <a:pPr marR="33413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bèi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6931659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lang="en-US" altLang="zh-TW" sz="3200" spc="-15" dirty="0" err="1">
                <a:solidFill>
                  <a:srgbClr val="231F20"/>
                </a:solidFill>
                <a:latin typeface="Times New Roman"/>
                <a:cs typeface="Times New Roman"/>
              </a:rPr>
              <a:t>Ptc</a:t>
            </a:r>
            <a:r>
              <a:rPr lang="en-US" altLang="zh-TW"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) </a:t>
            </a:r>
            <a:r>
              <a:rPr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a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particle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20" dirty="0">
                <a:solidFill>
                  <a:srgbClr val="231F20"/>
                </a:solidFill>
                <a:latin typeface="Times New Roman"/>
                <a:cs typeface="Times New Roman"/>
              </a:rPr>
              <a:t>marking</a:t>
            </a:r>
            <a:r>
              <a:rPr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a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passive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20" dirty="0">
                <a:solidFill>
                  <a:srgbClr val="231F20"/>
                </a:solidFill>
                <a:latin typeface="Times New Roman"/>
                <a:cs typeface="Times New Roman"/>
              </a:rPr>
              <a:t>sentence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2546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I-17</a:t>
            </a:r>
            <a:endParaRPr sz="3000" dirty="0">
              <a:latin typeface="Times New Roman"/>
              <a:cs typeface="Times New Roman"/>
            </a:endParaRPr>
          </a:p>
          <a:p>
            <a:pPr marR="33413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偷</a:t>
            </a:r>
            <a:endParaRPr sz="14800" dirty="0">
              <a:latin typeface="標楷體"/>
              <a:cs typeface="標楷體"/>
            </a:endParaRPr>
          </a:p>
          <a:p>
            <a:pPr marR="33413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tōu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079625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(V) </a:t>
            </a:r>
            <a:r>
              <a:rPr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to</a:t>
            </a:r>
            <a:r>
              <a:rPr sz="3200" spc="-5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20" dirty="0">
                <a:solidFill>
                  <a:srgbClr val="231F20"/>
                </a:solidFill>
                <a:latin typeface="Times New Roman"/>
                <a:cs typeface="Times New Roman"/>
              </a:rPr>
              <a:t>steal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I-18</a:t>
            </a:r>
            <a:endParaRPr sz="3000" dirty="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安全</a:t>
            </a:r>
            <a:endParaRPr sz="14800" dirty="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ānquán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4361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(Vs)</a:t>
            </a:r>
            <a:r>
              <a:rPr lang="en-US" altLang="zh-TW"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safe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0991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</a:t>
            </a:r>
            <a:endParaRPr sz="3000" dirty="0">
              <a:latin typeface="Times New Roman"/>
              <a:cs typeface="Times New Roman"/>
            </a:endParaRPr>
          </a:p>
          <a:p>
            <a:pPr marR="23063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其他</a:t>
            </a:r>
            <a:endParaRPr sz="14800" dirty="0">
              <a:latin typeface="標楷體"/>
              <a:cs typeface="標楷體"/>
            </a:endParaRPr>
          </a:p>
          <a:p>
            <a:pPr marR="23063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qítā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8" y="5745018"/>
            <a:ext cx="61699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lang="en-US" altLang="zh-TW" sz="3200" spc="-15" dirty="0" err="1">
                <a:solidFill>
                  <a:srgbClr val="231F20"/>
                </a:solidFill>
                <a:latin typeface="Times New Roman"/>
                <a:cs typeface="Times New Roman"/>
              </a:rPr>
              <a:t>Det</a:t>
            </a:r>
            <a:r>
              <a:rPr lang="en-US" altLang="zh-TW"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) </a:t>
            </a:r>
            <a:r>
              <a:rPr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othe</a:t>
            </a:r>
            <a:r>
              <a:rPr sz="3200" spc="-130" dirty="0" smtClean="0">
                <a:solidFill>
                  <a:srgbClr val="231F20"/>
                </a:solidFill>
                <a:latin typeface="Times New Roman"/>
                <a:cs typeface="Times New Roman"/>
              </a:rPr>
              <a:t>r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,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the</a:t>
            </a:r>
            <a:r>
              <a:rPr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othe</a:t>
            </a:r>
            <a:r>
              <a:rPr sz="3200" spc="-135" dirty="0">
                <a:solidFill>
                  <a:srgbClr val="231F20"/>
                </a:solidFill>
                <a:latin typeface="Times New Roman"/>
                <a:cs typeface="Times New Roman"/>
              </a:rPr>
              <a:t>r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,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the</a:t>
            </a:r>
            <a:r>
              <a:rPr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remaining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I-19</a:t>
            </a:r>
            <a:endParaRPr sz="3000" dirty="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值得</a:t>
            </a:r>
            <a:endParaRPr sz="14800" dirty="0">
              <a:latin typeface="標楷體"/>
              <a:cs typeface="標楷體"/>
            </a:endParaRPr>
          </a:p>
          <a:p>
            <a:pPr marR="2400935" algn="ctr">
              <a:lnSpc>
                <a:spcPct val="100000"/>
              </a:lnSpc>
              <a:spcBef>
                <a:spcPts val="655"/>
              </a:spcBef>
            </a:pPr>
            <a:r>
              <a:rPr sz="7200" spc="-35" dirty="0">
                <a:solidFill>
                  <a:srgbClr val="075295"/>
                </a:solidFill>
                <a:latin typeface="Times New Roman"/>
                <a:cs typeface="Times New Roman"/>
              </a:rPr>
              <a:t>zhíde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851910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(Vs) </a:t>
            </a:r>
            <a:r>
              <a:rPr sz="3200" spc="-20" dirty="0" smtClean="0">
                <a:solidFill>
                  <a:srgbClr val="231F20"/>
                </a:solidFill>
                <a:latin typeface="Times New Roman"/>
                <a:cs typeface="Times New Roman"/>
              </a:rPr>
              <a:t>worthwhile</a:t>
            </a:r>
            <a:r>
              <a:rPr sz="3200" spc="-10" dirty="0">
                <a:solidFill>
                  <a:srgbClr val="231F20"/>
                </a:solidFill>
                <a:latin typeface="Times New Roman"/>
                <a:cs typeface="Times New Roman"/>
              </a:rPr>
              <a:t>,</a:t>
            </a:r>
            <a:r>
              <a:rPr sz="3200" spc="1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worth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83299" y="942851"/>
            <a:ext cx="8491220" cy="552971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I-20</a:t>
            </a:r>
            <a:endParaRPr sz="3000" dirty="0">
              <a:latin typeface="Times New Roman"/>
              <a:cs typeface="Times New Roman"/>
            </a:endParaRPr>
          </a:p>
          <a:p>
            <a:pPr marR="10541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垦丁</a:t>
            </a:r>
            <a:endParaRPr sz="14800" dirty="0">
              <a:latin typeface="標楷體"/>
              <a:cs typeface="標楷體"/>
            </a:endParaRPr>
          </a:p>
          <a:p>
            <a:pPr marR="10541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Kěndīng</a:t>
            </a:r>
            <a:endParaRPr sz="7200" dirty="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endParaRPr lang="en-US" sz="3200" dirty="0" smtClean="0">
              <a:solidFill>
                <a:srgbClr val="231F20"/>
              </a:solidFill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sz="3200" dirty="0" err="1" smtClean="0">
                <a:solidFill>
                  <a:srgbClr val="231F20"/>
                </a:solidFill>
                <a:latin typeface="Times New Roman"/>
                <a:cs typeface="Times New Roman"/>
              </a:rPr>
              <a:t>Kenting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, an area on the southern tip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of</a:t>
            </a:r>
            <a:endParaRPr lang="en-US" sz="3200" dirty="0" smtClean="0">
              <a:solidFill>
                <a:srgbClr val="231F20"/>
              </a:solidFill>
              <a:latin typeface="Times New Roman"/>
              <a:cs typeface="Times New Roman"/>
            </a:endParaRPr>
          </a:p>
          <a:p>
            <a:pPr marL="12700"/>
            <a:r>
              <a:rPr lang="en-US" altLang="zh-TW" sz="3200" spc="-225" dirty="0" smtClean="0">
                <a:solidFill>
                  <a:srgbClr val="231F20"/>
                </a:solidFill>
                <a:latin typeface="Times New Roman"/>
                <a:cs typeface="Times New Roman"/>
              </a:rPr>
              <a:t>T</a:t>
            </a:r>
            <a:r>
              <a:rPr lang="en-US" altLang="zh-TW"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aiwan, famed for beaches and rain forest</a:t>
            </a:r>
            <a:endParaRPr lang="en-US" altLang="zh-TW" sz="3200" dirty="0" smtClean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I-21</a:t>
            </a:r>
            <a:endParaRPr sz="3000" dirty="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台中</a:t>
            </a:r>
            <a:endParaRPr sz="14800" dirty="0">
              <a:latin typeface="標楷體"/>
              <a:cs typeface="標楷體"/>
            </a:endParaRPr>
          </a:p>
          <a:p>
            <a:pPr marR="240220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Táizhōng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5728335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spc="-225" dirty="0" smtClean="0">
                <a:solidFill>
                  <a:srgbClr val="231F20"/>
                </a:solidFill>
                <a:latin typeface="Times New Roman"/>
                <a:cs typeface="Times New Roman"/>
              </a:rPr>
              <a:t>T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aichung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cit</a:t>
            </a:r>
            <a:r>
              <a:rPr sz="3200" spc="-215" dirty="0">
                <a:solidFill>
                  <a:srgbClr val="231F20"/>
                </a:solidFill>
                <a:latin typeface="Times New Roman"/>
                <a:cs typeface="Times New Roman"/>
              </a:rPr>
              <a:t>y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, in central</a:t>
            </a:r>
            <a:r>
              <a:rPr sz="3200" spc="-6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225" dirty="0">
                <a:solidFill>
                  <a:srgbClr val="231F20"/>
                </a:solidFill>
                <a:latin typeface="Times New Roman"/>
                <a:cs typeface="Times New Roman"/>
              </a:rPr>
              <a:t>T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aiwan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1342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I-22</a:t>
            </a:r>
            <a:endParaRPr sz="3000" dirty="0">
              <a:latin typeface="Times New Roman"/>
              <a:cs typeface="Times New Roman"/>
            </a:endParaRPr>
          </a:p>
          <a:p>
            <a:pPr marR="14617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日月潭</a:t>
            </a:r>
            <a:endParaRPr sz="14800" dirty="0">
              <a:latin typeface="標楷體"/>
              <a:cs typeface="標楷體"/>
            </a:endParaRPr>
          </a:p>
          <a:p>
            <a:pPr marR="146113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Rìyuè</a:t>
            </a:r>
            <a:r>
              <a:rPr sz="7200" spc="-130" dirty="0">
                <a:solidFill>
                  <a:srgbClr val="075295"/>
                </a:solidFill>
                <a:latin typeface="Times New Roman"/>
                <a:cs typeface="Times New Roman"/>
              </a:rPr>
              <a:t> </a:t>
            </a: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Tán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6163310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Sun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Moon Lake, in central</a:t>
            </a:r>
            <a:r>
              <a:rPr sz="3200" spc="-6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225" dirty="0">
                <a:solidFill>
                  <a:srgbClr val="231F20"/>
                </a:solidFill>
                <a:latin typeface="Times New Roman"/>
                <a:cs typeface="Times New Roman"/>
              </a:rPr>
              <a:t>T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aiwan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800100" y="1811998"/>
            <a:ext cx="7543800" cy="449353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dirty="0" err="1" smtClean="0"/>
              <a:t>水上活动</a:t>
            </a:r>
            <a:r>
              <a:rPr dirty="0" smtClean="0"/>
              <a:t/>
            </a:r>
            <a:br>
              <a:rPr dirty="0" smtClean="0"/>
            </a:br>
            <a:r>
              <a:rPr sz="7200" dirty="0" err="1" smtClean="0">
                <a:solidFill>
                  <a:srgbClr val="075295"/>
                </a:solidFill>
                <a:latin typeface="Times New Roman"/>
                <a:cs typeface="Times New Roman"/>
              </a:rPr>
              <a:t>shuǐshàng</a:t>
            </a: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	huódòng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383299" y="5745018"/>
            <a:ext cx="5836920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spc="-25" dirty="0" smtClean="0">
                <a:solidFill>
                  <a:srgbClr val="231F20"/>
                </a:solidFill>
                <a:latin typeface="Times New Roman"/>
                <a:cs typeface="Times New Roman"/>
              </a:rPr>
              <a:t>wate</a:t>
            </a:r>
            <a:r>
              <a:rPr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r</a:t>
            </a:r>
            <a:r>
              <a:rPr sz="3200" spc="5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activities,</a:t>
            </a:r>
            <a:r>
              <a:rPr sz="3200" spc="-1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25" dirty="0">
                <a:solidFill>
                  <a:srgbClr val="231F20"/>
                </a:solidFill>
                <a:latin typeface="Times New Roman"/>
                <a:cs typeface="Times New Roman"/>
              </a:rPr>
              <a:t>wate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r</a:t>
            </a:r>
            <a:r>
              <a:rPr sz="3200" spc="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recreation</a:t>
            </a:r>
            <a:endParaRPr sz="3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8213923" y="942851"/>
            <a:ext cx="660400" cy="406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I-23</a:t>
            </a:r>
            <a:endParaRPr sz="30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1342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I-24</a:t>
            </a:r>
            <a:endParaRPr sz="3000" dirty="0">
              <a:latin typeface="Times New Roman"/>
              <a:cs typeface="Times New Roman"/>
            </a:endParaRPr>
          </a:p>
          <a:p>
            <a:pPr marR="14617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风景区</a:t>
            </a:r>
            <a:endParaRPr sz="14800" dirty="0">
              <a:latin typeface="標楷體"/>
              <a:cs typeface="標楷體"/>
            </a:endParaRPr>
          </a:p>
          <a:p>
            <a:pPr marR="14617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fēngjǐngqū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327910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spc="-20" dirty="0" smtClean="0">
                <a:solidFill>
                  <a:srgbClr val="231F20"/>
                </a:solidFill>
                <a:latin typeface="Times New Roman"/>
                <a:cs typeface="Times New Roman"/>
              </a:rPr>
              <a:t>sceni</a:t>
            </a:r>
            <a:r>
              <a:rPr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c</a:t>
            </a:r>
            <a:r>
              <a:rPr sz="3200" spc="5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area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2228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</a:t>
            </a:r>
            <a:endParaRPr sz="3000" dirty="0">
              <a:latin typeface="Times New Roman"/>
              <a:cs typeface="Times New Roman"/>
            </a:endParaRPr>
          </a:p>
          <a:p>
            <a:pPr marR="33096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又</a:t>
            </a:r>
            <a:endParaRPr sz="14800" dirty="0">
              <a:latin typeface="標楷體"/>
              <a:cs typeface="標楷體"/>
            </a:endParaRPr>
          </a:p>
          <a:p>
            <a:pPr marR="33096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yòu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3599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lang="en-US" altLang="zh-TW" sz="3200" dirty="0" err="1">
                <a:solidFill>
                  <a:srgbClr val="231F20"/>
                </a:solidFill>
                <a:latin typeface="Times New Roman"/>
                <a:cs typeface="Times New Roman"/>
              </a:rPr>
              <a:t>Adv</a:t>
            </a: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) </a:t>
            </a:r>
            <a:r>
              <a:rPr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then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2228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</a:t>
            </a:r>
            <a:endParaRPr sz="3000" dirty="0">
              <a:latin typeface="Times New Roman"/>
              <a:cs typeface="Times New Roman"/>
            </a:endParaRPr>
          </a:p>
          <a:p>
            <a:pPr marR="33096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遍</a:t>
            </a:r>
            <a:endParaRPr sz="14800" dirty="0">
              <a:latin typeface="標楷體"/>
              <a:cs typeface="標楷體"/>
            </a:endParaRPr>
          </a:p>
          <a:p>
            <a:pPr marR="3309620" algn="ctr">
              <a:lnSpc>
                <a:spcPct val="100000"/>
              </a:lnSpc>
              <a:spcBef>
                <a:spcPts val="655"/>
              </a:spcBef>
            </a:pPr>
            <a:r>
              <a:rPr sz="7200" spc="-35" dirty="0">
                <a:solidFill>
                  <a:srgbClr val="075295"/>
                </a:solidFill>
                <a:latin typeface="Times New Roman"/>
                <a:cs typeface="Times New Roman"/>
              </a:rPr>
              <a:t>biàn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6729730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(M)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measure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word for number of times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II-3</a:t>
            </a:r>
            <a:endParaRPr sz="3000" dirty="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民宿</a:t>
            </a:r>
            <a:endParaRPr sz="14800" dirty="0">
              <a:latin typeface="標楷體"/>
              <a:cs typeface="標楷體"/>
            </a:endParaRPr>
          </a:p>
          <a:p>
            <a:pPr marR="2369185" algn="ctr">
              <a:lnSpc>
                <a:spcPct val="100000"/>
              </a:lnSpc>
              <a:spcBef>
                <a:spcPts val="655"/>
              </a:spcBef>
            </a:pPr>
            <a:r>
              <a:rPr sz="7200" spc="-40" dirty="0">
                <a:solidFill>
                  <a:srgbClr val="075295"/>
                </a:solidFill>
                <a:latin typeface="Times New Roman"/>
                <a:cs typeface="Times New Roman"/>
              </a:rPr>
              <a:t>mínsù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992370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(N)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Bed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&amp; Breakfast lodgings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II-4</a:t>
            </a:r>
            <a:endParaRPr sz="3000" dirty="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运气</a:t>
            </a:r>
            <a:endParaRPr sz="14800" dirty="0">
              <a:latin typeface="標楷體"/>
              <a:cs typeface="標楷體"/>
            </a:endParaRPr>
          </a:p>
          <a:p>
            <a:pPr marR="23698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yùnqì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391285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(N)</a:t>
            </a:r>
            <a:r>
              <a:rPr lang="en-US" altLang="zh-TW"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luck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0991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</a:t>
            </a:r>
            <a:endParaRPr sz="3000" dirty="0">
              <a:latin typeface="Times New Roman"/>
              <a:cs typeface="Times New Roman"/>
            </a:endParaRPr>
          </a:p>
          <a:p>
            <a:pPr marR="23063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假期</a:t>
            </a:r>
            <a:endParaRPr sz="14800" dirty="0">
              <a:latin typeface="標楷體"/>
              <a:cs typeface="標楷體"/>
            </a:endParaRPr>
          </a:p>
          <a:p>
            <a:pPr marR="230568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jiàqí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783965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(N)</a:t>
            </a:r>
            <a:r>
              <a:rPr lang="en-US" altLang="zh-TW"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vacation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, holiday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10247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II-5</a:t>
            </a:r>
            <a:endParaRPr sz="3000" dirty="0">
              <a:latin typeface="Times New Roman"/>
              <a:cs typeface="Times New Roman"/>
            </a:endParaRPr>
          </a:p>
          <a:p>
            <a:pPr marR="143002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摩托车</a:t>
            </a:r>
            <a:endParaRPr sz="14800" dirty="0">
              <a:latin typeface="標楷體"/>
              <a:cs typeface="標楷體"/>
            </a:endParaRPr>
          </a:p>
          <a:p>
            <a:pPr marR="142938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mótuōchē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52031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</a:t>
            </a:r>
            <a:r>
              <a:rPr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motorcycle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II-6</a:t>
            </a:r>
            <a:endParaRPr sz="3000" dirty="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热带</a:t>
            </a:r>
            <a:endParaRPr sz="14800" dirty="0">
              <a:latin typeface="標楷體"/>
              <a:cs typeface="標楷體"/>
            </a:endParaRPr>
          </a:p>
          <a:p>
            <a:pPr marR="23698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rèdài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072765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(N)</a:t>
            </a:r>
            <a:r>
              <a:rPr lang="en-US" altLang="zh-TW"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tropical</a:t>
            </a:r>
            <a:r>
              <a:rPr sz="3200" spc="-5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region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II-7</a:t>
            </a:r>
            <a:endParaRPr sz="3000" dirty="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植物</a:t>
            </a:r>
            <a:endParaRPr sz="14800" dirty="0">
              <a:latin typeface="標楷體"/>
              <a:cs typeface="標楷體"/>
            </a:endParaRPr>
          </a:p>
          <a:p>
            <a:pPr marR="2369185" algn="ctr">
              <a:lnSpc>
                <a:spcPct val="100000"/>
              </a:lnSpc>
              <a:spcBef>
                <a:spcPts val="655"/>
              </a:spcBef>
            </a:pPr>
            <a:r>
              <a:rPr sz="7200" spc="-40" dirty="0">
                <a:solidFill>
                  <a:srgbClr val="075295"/>
                </a:solidFill>
                <a:latin typeface="Times New Roman"/>
                <a:cs typeface="Times New Roman"/>
              </a:rPr>
              <a:t>zhíwù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66243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</a:t>
            </a:r>
            <a:r>
              <a:rPr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plants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II-8</a:t>
            </a:r>
            <a:endParaRPr sz="3000" dirty="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所有</a:t>
            </a:r>
            <a:endParaRPr sz="14800" dirty="0">
              <a:latin typeface="標楷體"/>
              <a:cs typeface="標楷體"/>
            </a:endParaRPr>
          </a:p>
          <a:p>
            <a:pPr marR="237045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suǒyǒu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0551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(Vs-</a:t>
            </a:r>
            <a:r>
              <a:rPr lang="en-US" altLang="zh-TW" sz="3200" spc="-15" dirty="0" err="1">
                <a:solidFill>
                  <a:srgbClr val="231F20"/>
                </a:solidFill>
                <a:latin typeface="Times New Roman"/>
                <a:cs typeface="Times New Roman"/>
              </a:rPr>
              <a:t>attr</a:t>
            </a:r>
            <a:r>
              <a:rPr lang="en-US" altLang="zh-TW"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) </a:t>
            </a:r>
            <a:r>
              <a:rPr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all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II-9</a:t>
            </a:r>
            <a:endParaRPr sz="3000" dirty="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白天</a:t>
            </a:r>
            <a:endParaRPr sz="14800" dirty="0">
              <a:latin typeface="標楷體"/>
              <a:cs typeface="標楷體"/>
            </a:endParaRPr>
          </a:p>
          <a:p>
            <a:pPr marR="236918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báitiān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851910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(N)</a:t>
            </a:r>
            <a:r>
              <a:rPr lang="en-US" altLang="zh-TW"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in</a:t>
            </a:r>
            <a:r>
              <a:rPr sz="3200" spc="-5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the</a:t>
            </a:r>
            <a:r>
              <a:rPr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daytime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3181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II-10</a:t>
            </a:r>
            <a:endParaRPr sz="3000" dirty="0">
              <a:latin typeface="Times New Roman"/>
              <a:cs typeface="Times New Roman"/>
            </a:endParaRPr>
          </a:p>
          <a:p>
            <a:pPr marR="34048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躺</a:t>
            </a:r>
            <a:endParaRPr sz="14800" dirty="0">
              <a:latin typeface="標楷體"/>
              <a:cs typeface="標楷體"/>
            </a:endParaRPr>
          </a:p>
          <a:p>
            <a:pPr marR="34048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tǎng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4267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lang="en-US" altLang="zh-TW" sz="3200" spc="-195" dirty="0">
                <a:solidFill>
                  <a:srgbClr val="231F20"/>
                </a:solidFill>
                <a:latin typeface="Times New Roman"/>
                <a:cs typeface="Times New Roman"/>
              </a:rPr>
              <a:t>V</a:t>
            </a: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i) </a:t>
            </a:r>
            <a:r>
              <a:rPr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to</a:t>
            </a:r>
            <a:r>
              <a:rPr sz="3200" spc="-5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lie</a:t>
            </a:r>
            <a:r>
              <a:rPr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down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0940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</a:t>
            </a:r>
            <a:r>
              <a:rPr sz="3000" spc="-114" dirty="0">
                <a:solidFill>
                  <a:srgbClr val="075295"/>
                </a:solidFill>
                <a:latin typeface="Times New Roman"/>
                <a:cs typeface="Times New Roman"/>
              </a:rPr>
              <a:t>1</a:t>
            </a: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1</a:t>
            </a:r>
            <a:endParaRPr sz="3000" dirty="0">
              <a:latin typeface="Times New Roman"/>
              <a:cs typeface="Times New Roman"/>
            </a:endParaRPr>
          </a:p>
          <a:p>
            <a:pPr marR="2458085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黄昏</a:t>
            </a:r>
            <a:endParaRPr sz="14800" dirty="0">
              <a:latin typeface="標楷體"/>
              <a:cs typeface="標楷體"/>
            </a:endParaRPr>
          </a:p>
          <a:p>
            <a:pPr marR="245808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huánghūn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547495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(N)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dusk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3181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II-12</a:t>
            </a:r>
            <a:endParaRPr sz="3000" dirty="0">
              <a:latin typeface="Times New Roman"/>
              <a:cs typeface="Times New Roman"/>
            </a:endParaRPr>
          </a:p>
          <a:p>
            <a:pPr marR="3404870" algn="ctr">
              <a:lnSpc>
                <a:spcPct val="100000"/>
              </a:lnSpc>
              <a:spcBef>
                <a:spcPts val="880"/>
              </a:spcBef>
            </a:pPr>
            <a:r>
              <a:rPr sz="14800" dirty="0" smtClean="0">
                <a:solidFill>
                  <a:srgbClr val="231F20"/>
                </a:solidFill>
                <a:latin typeface="標楷體"/>
                <a:cs typeface="標楷體"/>
              </a:rPr>
              <a:t>条</a:t>
            </a:r>
            <a:endParaRPr sz="14800" dirty="0">
              <a:latin typeface="標楷體"/>
              <a:cs typeface="標楷體"/>
            </a:endParaRPr>
          </a:p>
          <a:p>
            <a:pPr marR="34048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tiáo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54841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(M)</a:t>
            </a:r>
            <a:r>
              <a:rPr lang="en-US" altLang="zh-TW"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measure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word for street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3181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II-13</a:t>
            </a:r>
            <a:endParaRPr sz="3000" dirty="0">
              <a:latin typeface="Times New Roman"/>
              <a:cs typeface="Times New Roman"/>
            </a:endParaRPr>
          </a:p>
          <a:p>
            <a:pPr marR="34048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街</a:t>
            </a:r>
            <a:endParaRPr sz="14800" dirty="0">
              <a:latin typeface="標楷體"/>
              <a:cs typeface="標楷體"/>
            </a:endParaRPr>
          </a:p>
          <a:p>
            <a:pPr marR="34048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jiē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638935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(N)</a:t>
            </a:r>
            <a:r>
              <a:rPr lang="en-US" altLang="zh-TW"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20" dirty="0" smtClean="0">
                <a:solidFill>
                  <a:srgbClr val="231F20"/>
                </a:solidFill>
                <a:latin typeface="Times New Roman"/>
                <a:cs typeface="Times New Roman"/>
              </a:rPr>
              <a:t>street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II-14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啤酒</a:t>
            </a:r>
            <a:endParaRPr sz="14800" dirty="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píjiǔ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39065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</a:t>
            </a:r>
            <a:r>
              <a:rPr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beer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09917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I-3</a:t>
            </a:r>
            <a:endParaRPr sz="3000" dirty="0">
              <a:latin typeface="Times New Roman"/>
              <a:cs typeface="Times New Roman"/>
            </a:endParaRPr>
          </a:p>
          <a:p>
            <a:pPr marR="230632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温泉</a:t>
            </a:r>
            <a:endParaRPr sz="14800" dirty="0">
              <a:latin typeface="標楷體"/>
              <a:cs typeface="標楷體"/>
            </a:endParaRPr>
          </a:p>
          <a:p>
            <a:pPr marR="23063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wēnquán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486025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(N) </a:t>
            </a:r>
            <a:r>
              <a:rPr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hot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springs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83299" y="942851"/>
            <a:ext cx="8554720" cy="552971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II-15</a:t>
            </a:r>
            <a:endParaRPr sz="3000" dirty="0">
              <a:latin typeface="Times New Roman"/>
              <a:cs typeface="Times New Roman"/>
            </a:endParaRPr>
          </a:p>
          <a:p>
            <a:pPr marR="16891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上</a:t>
            </a:r>
            <a:endParaRPr sz="14800" dirty="0">
              <a:latin typeface="標楷體"/>
              <a:cs typeface="標楷體"/>
            </a:endParaRPr>
          </a:p>
          <a:p>
            <a:pPr marR="169545" algn="ctr">
              <a:lnSpc>
                <a:spcPct val="100000"/>
              </a:lnSpc>
              <a:spcBef>
                <a:spcPts val="655"/>
              </a:spcBef>
            </a:pPr>
            <a:r>
              <a:rPr sz="7200" spc="-5" dirty="0">
                <a:solidFill>
                  <a:srgbClr val="075295"/>
                </a:solidFill>
                <a:latin typeface="Times New Roman"/>
                <a:cs typeface="Times New Roman"/>
              </a:rPr>
              <a:t>shàng</a:t>
            </a:r>
            <a:endParaRPr sz="7200" dirty="0">
              <a:latin typeface="Times New Roman"/>
              <a:cs typeface="Times New Roman"/>
            </a:endParaRPr>
          </a:p>
          <a:p>
            <a:pPr marL="12700"/>
            <a:endParaRPr lang="en-US" sz="3200" dirty="0" smtClean="0">
              <a:solidFill>
                <a:srgbClr val="231F20"/>
              </a:solidFill>
              <a:latin typeface="Times New Roman"/>
              <a:cs typeface="Times New Roman"/>
            </a:endParaRPr>
          </a:p>
          <a:p>
            <a:pPr marL="12700"/>
            <a:r>
              <a:rPr lang="en-US" altLang="zh-TW"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lang="en-US" altLang="zh-TW" sz="3200" spc="-15" dirty="0" err="1">
                <a:solidFill>
                  <a:srgbClr val="231F20"/>
                </a:solidFill>
                <a:latin typeface="Times New Roman"/>
                <a:cs typeface="Times New Roman"/>
              </a:rPr>
              <a:t>Ptc</a:t>
            </a:r>
            <a:r>
              <a:rPr lang="en-US" altLang="zh-TW"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) </a:t>
            </a:r>
            <a:r>
              <a:rPr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a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verb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particle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indicating</a:t>
            </a:r>
            <a:r>
              <a:rPr sz="3200" spc="-1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the</a:t>
            </a:r>
            <a:r>
              <a:rPr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20" dirty="0">
                <a:solidFill>
                  <a:srgbClr val="231F20"/>
                </a:solidFill>
                <a:latin typeface="Times New Roman"/>
                <a:cs typeface="Times New Roman"/>
              </a:rPr>
              <a:t>coming</a:t>
            </a:r>
            <a:r>
              <a:rPr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into</a:t>
            </a:r>
            <a:r>
              <a:rPr lang="en-US"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en-US" altLang="zh-TW"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contact between two nouns</a:t>
            </a:r>
            <a:endParaRPr lang="en-US" altLang="zh-TW" sz="3200" dirty="0" smtClean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3181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II-16</a:t>
            </a:r>
            <a:endParaRPr sz="3000" dirty="0">
              <a:latin typeface="Times New Roman"/>
              <a:cs typeface="Times New Roman"/>
            </a:endParaRPr>
          </a:p>
          <a:p>
            <a:pPr marR="34048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又</a:t>
            </a:r>
            <a:endParaRPr sz="14800" dirty="0">
              <a:latin typeface="標楷體"/>
              <a:cs typeface="標楷體"/>
            </a:endParaRPr>
          </a:p>
          <a:p>
            <a:pPr marR="34048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yòu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0457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lang="en-US" altLang="zh-TW" sz="3200" dirty="0" err="1">
                <a:solidFill>
                  <a:srgbClr val="231F20"/>
                </a:solidFill>
                <a:latin typeface="Times New Roman"/>
                <a:cs typeface="Times New Roman"/>
              </a:rPr>
              <a:t>Conj</a:t>
            </a: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) </a:t>
            </a:r>
            <a:r>
              <a:rPr sz="3200" spc="-20" dirty="0" smtClean="0">
                <a:solidFill>
                  <a:srgbClr val="231F20"/>
                </a:solidFill>
                <a:latin typeface="Times New Roman"/>
                <a:cs typeface="Times New Roman"/>
              </a:rPr>
              <a:t>and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II-17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浪漫</a:t>
            </a:r>
            <a:endParaRPr sz="14800" dirty="0">
              <a:latin typeface="標楷體"/>
              <a:cs typeface="標楷體"/>
            </a:endParaRPr>
          </a:p>
          <a:p>
            <a:pPr marR="2464435" algn="ctr">
              <a:lnSpc>
                <a:spcPct val="100000"/>
              </a:lnSpc>
              <a:spcBef>
                <a:spcPts val="655"/>
              </a:spcBef>
            </a:pPr>
            <a:r>
              <a:rPr sz="7200" spc="-40" dirty="0">
                <a:solidFill>
                  <a:srgbClr val="075295"/>
                </a:solidFill>
                <a:latin typeface="Times New Roman"/>
                <a:cs typeface="Times New Roman"/>
              </a:rPr>
              <a:t>làngmàn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633345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(Vs)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romantic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II-18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家乡</a:t>
            </a:r>
            <a:endParaRPr sz="14800" dirty="0">
              <a:latin typeface="標楷體"/>
              <a:cs typeface="標楷體"/>
            </a:endParaRPr>
          </a:p>
          <a:p>
            <a:pPr marR="246443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jiāxiāng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5432425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(N)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hometown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, usually a village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1977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II-19</a:t>
            </a:r>
            <a:endParaRPr sz="3000" dirty="0">
              <a:latin typeface="Times New Roman"/>
              <a:cs typeface="Times New Roman"/>
            </a:endParaRPr>
          </a:p>
          <a:p>
            <a:pPr marR="15252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观光客</a:t>
            </a:r>
            <a:endParaRPr sz="14800" dirty="0">
              <a:latin typeface="標楷體"/>
              <a:cs typeface="標楷體"/>
            </a:endParaRPr>
          </a:p>
          <a:p>
            <a:pPr marR="15252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guānguāngkè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730375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tourist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1977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II-20</a:t>
            </a:r>
            <a:endParaRPr sz="3000" dirty="0">
              <a:latin typeface="Times New Roman"/>
              <a:cs typeface="Times New Roman"/>
            </a:endParaRPr>
          </a:p>
          <a:p>
            <a:pPr marR="15252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晒太阳</a:t>
            </a:r>
            <a:endParaRPr sz="14800" dirty="0">
              <a:latin typeface="標楷體"/>
              <a:cs typeface="標楷體"/>
            </a:endParaRPr>
          </a:p>
          <a:p>
            <a:pPr marR="1524635" algn="ctr">
              <a:lnSpc>
                <a:spcPct val="100000"/>
              </a:lnSpc>
              <a:spcBef>
                <a:spcPts val="655"/>
              </a:spcBef>
              <a:tabLst>
                <a:tab pos="1701164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shài	tàiyáng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396490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to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sunbathe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49300" y="1989799"/>
            <a:ext cx="7645400" cy="322395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sz="12000" dirty="0" err="1" smtClean="0">
                <a:solidFill>
                  <a:srgbClr val="231F20"/>
                </a:solidFill>
                <a:latin typeface="標楷體"/>
                <a:cs typeface="標楷體"/>
              </a:rPr>
              <a:t>水上摩托车</a:t>
            </a:r>
            <a:endParaRPr sz="12000" dirty="0">
              <a:latin typeface="標楷體"/>
              <a:cs typeface="標楷體"/>
            </a:endParaRPr>
          </a:p>
          <a:p>
            <a:pPr algn="ctr">
              <a:lnSpc>
                <a:spcPct val="100000"/>
              </a:lnSpc>
              <a:spcBef>
                <a:spcPts val="2060"/>
              </a:spcBef>
              <a:tabLst>
                <a:tab pos="3886200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shuǐshàng	mótuōchē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383299" y="5745018"/>
            <a:ext cx="1673860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jet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skis</a:t>
            </a:r>
            <a:endParaRPr sz="3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8150485" y="942851"/>
            <a:ext cx="787400" cy="406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II-21</a:t>
            </a:r>
            <a:endParaRPr sz="30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II-22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爱上</a:t>
            </a:r>
            <a:endParaRPr sz="14800" dirty="0">
              <a:latin typeface="標楷體"/>
              <a:cs typeface="標楷體"/>
            </a:endParaRPr>
          </a:p>
          <a:p>
            <a:pPr marR="2464435" algn="ctr">
              <a:lnSpc>
                <a:spcPct val="100000"/>
              </a:lnSpc>
              <a:spcBef>
                <a:spcPts val="655"/>
              </a:spcBef>
            </a:pPr>
            <a:r>
              <a:rPr sz="7200" spc="-35" dirty="0">
                <a:solidFill>
                  <a:srgbClr val="075295"/>
                </a:solidFill>
                <a:latin typeface="Times New Roman"/>
                <a:cs typeface="Times New Roman"/>
              </a:rPr>
              <a:t>àishàng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536315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to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fall in love with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09917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I-4</a:t>
            </a:r>
            <a:endParaRPr sz="3000" dirty="0">
              <a:latin typeface="Times New Roman"/>
              <a:cs typeface="Times New Roman"/>
            </a:endParaRPr>
          </a:p>
          <a:p>
            <a:pPr marR="230632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建议</a:t>
            </a:r>
            <a:endParaRPr sz="14800" dirty="0">
              <a:latin typeface="標楷體"/>
              <a:cs typeface="標楷體"/>
            </a:endParaRPr>
          </a:p>
          <a:p>
            <a:pPr marR="230568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jiànyì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867910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(V)</a:t>
            </a:r>
            <a:r>
              <a:rPr lang="en-US" altLang="zh-TW"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to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suggest, to recommand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1593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I-5</a:t>
            </a:r>
            <a:endParaRPr sz="3000" dirty="0">
              <a:latin typeface="Times New Roman"/>
              <a:cs typeface="Times New Roman"/>
            </a:endParaRPr>
          </a:p>
          <a:p>
            <a:pPr marR="32461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票</a:t>
            </a:r>
            <a:endParaRPr sz="14800" dirty="0">
              <a:latin typeface="標楷體"/>
              <a:cs typeface="標楷體"/>
            </a:endParaRPr>
          </a:p>
          <a:p>
            <a:pPr marR="3246120" algn="ctr">
              <a:lnSpc>
                <a:spcPct val="100000"/>
              </a:lnSpc>
              <a:spcBef>
                <a:spcPts val="655"/>
              </a:spcBef>
            </a:pPr>
            <a:r>
              <a:rPr sz="7200" spc="-35" dirty="0">
                <a:solidFill>
                  <a:srgbClr val="075295"/>
                </a:solidFill>
                <a:latin typeface="Times New Roman"/>
                <a:cs typeface="Times New Roman"/>
              </a:rPr>
              <a:t>piào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594485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(N)</a:t>
            </a:r>
            <a:r>
              <a:rPr lang="en-US" altLang="zh-TW"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ticket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09917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I-6</a:t>
            </a:r>
            <a:endParaRPr sz="3000" dirty="0">
              <a:latin typeface="Times New Roman"/>
              <a:cs typeface="Times New Roman"/>
            </a:endParaRPr>
          </a:p>
          <a:p>
            <a:pPr marR="230632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考虑</a:t>
            </a:r>
            <a:endParaRPr sz="14800" dirty="0">
              <a:latin typeface="標楷體"/>
              <a:cs typeface="標楷體"/>
            </a:endParaRPr>
          </a:p>
          <a:p>
            <a:pPr marR="23063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kǎolǜ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486660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(V) </a:t>
            </a:r>
            <a:r>
              <a:rPr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to</a:t>
            </a:r>
            <a:r>
              <a:rPr sz="3200" spc="-5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consider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83299" y="942851"/>
            <a:ext cx="8395970" cy="552971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I-7</a:t>
            </a:r>
            <a:endParaRPr sz="3000" dirty="0">
              <a:latin typeface="Times New Roman"/>
              <a:cs typeface="Times New Roman"/>
            </a:endParaRPr>
          </a:p>
          <a:p>
            <a:pPr marR="1016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顺便</a:t>
            </a:r>
            <a:endParaRPr sz="14800" dirty="0">
              <a:latin typeface="標楷體"/>
              <a:cs typeface="標楷體"/>
            </a:endParaRPr>
          </a:p>
          <a:p>
            <a:pPr marR="11430" algn="ctr">
              <a:lnSpc>
                <a:spcPct val="100000"/>
              </a:lnSpc>
              <a:spcBef>
                <a:spcPts val="655"/>
              </a:spcBef>
            </a:pPr>
            <a:r>
              <a:rPr sz="7200" spc="-40" dirty="0">
                <a:solidFill>
                  <a:srgbClr val="075295"/>
                </a:solidFill>
                <a:latin typeface="Times New Roman"/>
                <a:cs typeface="Times New Roman"/>
              </a:rPr>
              <a:t>shùnbiàn</a:t>
            </a:r>
            <a:endParaRPr sz="7200" dirty="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endParaRPr lang="en-US" sz="3200" dirty="0" smtClean="0">
              <a:solidFill>
                <a:srgbClr val="231F20"/>
              </a:solidFill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lang="en-US" altLang="zh-TW" sz="3200" dirty="0" err="1">
                <a:solidFill>
                  <a:srgbClr val="231F20"/>
                </a:solidFill>
                <a:latin typeface="Times New Roman"/>
                <a:cs typeface="Times New Roman"/>
              </a:rPr>
              <a:t>Adv</a:t>
            </a: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)</a:t>
            </a:r>
            <a:r>
              <a:rPr lang="en-US" altLang="zh-TW"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without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making any extra eﬀort, on the wa</a:t>
            </a:r>
            <a:r>
              <a:rPr sz="3200" spc="-215" dirty="0">
                <a:solidFill>
                  <a:srgbClr val="231F20"/>
                </a:solidFill>
                <a:latin typeface="Times New Roman"/>
                <a:cs typeface="Times New Roman"/>
              </a:rPr>
              <a:t>y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,</a:t>
            </a:r>
            <a:endParaRPr lang="en-US" sz="3200" dirty="0" smtClean="0">
              <a:solidFill>
                <a:srgbClr val="231F20"/>
              </a:solidFill>
              <a:latin typeface="Times New Roman"/>
              <a:cs typeface="Times New Roman"/>
            </a:endParaRPr>
          </a:p>
          <a:p>
            <a:pPr marL="12700"/>
            <a:r>
              <a:rPr lang="en-US" altLang="zh-TW" sz="3200" spc="-20" dirty="0" smtClean="0">
                <a:solidFill>
                  <a:srgbClr val="231F20"/>
                </a:solidFill>
                <a:latin typeface="Times New Roman"/>
                <a:cs typeface="Times New Roman"/>
              </a:rPr>
              <a:t>whil</a:t>
            </a:r>
            <a:r>
              <a:rPr lang="en-US" altLang="zh-TW"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e</a:t>
            </a:r>
            <a:r>
              <a:rPr lang="en-US" altLang="zh-TW" sz="3200" spc="5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en-US" altLang="zh-TW"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doing</a:t>
            </a:r>
            <a:r>
              <a:rPr lang="en-US" altLang="zh-TW"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en-US" altLang="zh-TW" sz="3200" spc="-20" dirty="0" smtClean="0">
                <a:solidFill>
                  <a:srgbClr val="231F20"/>
                </a:solidFill>
                <a:latin typeface="Times New Roman"/>
                <a:cs typeface="Times New Roman"/>
              </a:rPr>
              <a:t>something</a:t>
            </a:r>
            <a:r>
              <a:rPr lang="en-US" altLang="zh-TW" sz="3200" spc="5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en-US" altLang="zh-TW"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else,</a:t>
            </a:r>
            <a:r>
              <a:rPr lang="en-US" altLang="zh-TW" sz="3200" spc="-5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en-US" altLang="zh-TW" sz="3200" spc="-20" dirty="0" smtClean="0">
                <a:solidFill>
                  <a:srgbClr val="231F20"/>
                </a:solidFill>
                <a:latin typeface="Times New Roman"/>
                <a:cs typeface="Times New Roman"/>
              </a:rPr>
              <a:t>whil</a:t>
            </a:r>
            <a:r>
              <a:rPr lang="en-US" altLang="zh-TW"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e</a:t>
            </a:r>
            <a:r>
              <a:rPr lang="en-US" altLang="zh-TW" sz="3200" spc="5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en-US" altLang="zh-TW" sz="3200" spc="-20" dirty="0" smtClean="0">
                <a:solidFill>
                  <a:srgbClr val="231F20"/>
                </a:solidFill>
                <a:latin typeface="Times New Roman"/>
                <a:cs typeface="Times New Roman"/>
              </a:rPr>
              <a:t>one</a:t>
            </a:r>
            <a:r>
              <a:rPr lang="en-US" altLang="zh-TW"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en-US" altLang="zh-TW"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is</a:t>
            </a:r>
            <a:r>
              <a:rPr lang="en-US" altLang="zh-TW" sz="3200" spc="-5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en-US" altLang="zh-TW"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at</a:t>
            </a:r>
            <a:r>
              <a:rPr lang="en-US" altLang="zh-TW"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en-US" altLang="zh-TW" sz="3200" spc="-10" dirty="0" smtClean="0">
                <a:solidFill>
                  <a:srgbClr val="231F20"/>
                </a:solidFill>
                <a:latin typeface="Times New Roman"/>
                <a:cs typeface="Times New Roman"/>
              </a:rPr>
              <a:t>it</a:t>
            </a:r>
            <a:endParaRPr lang="en-US" altLang="zh-TW" sz="3200" dirty="0" smtClean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1593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I-8</a:t>
            </a:r>
            <a:endParaRPr sz="3000" dirty="0">
              <a:latin typeface="Times New Roman"/>
              <a:cs typeface="Times New Roman"/>
            </a:endParaRPr>
          </a:p>
          <a:p>
            <a:pPr marR="32461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湖</a:t>
            </a:r>
            <a:endParaRPr sz="14800" dirty="0">
              <a:latin typeface="標楷體"/>
              <a:cs typeface="標楷體"/>
            </a:endParaRPr>
          </a:p>
          <a:p>
            <a:pPr marR="32461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hú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774825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(N)</a:t>
            </a:r>
            <a:r>
              <a:rPr lang="en-US" altLang="zh-TW"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lake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</TotalTime>
  <Words>428</Words>
  <Application>Microsoft Office PowerPoint</Application>
  <PresentationFormat>如螢幕大小 (4:3)</PresentationFormat>
  <Paragraphs>192</Paragraphs>
  <Slides>47</Slides>
  <Notes>47</Notes>
  <HiddenSlides>0</HiddenSlides>
  <MMClips>0</MMClips>
  <ScaleCrop>false</ScaleCrop>
  <HeadingPairs>
    <vt:vector size="6" baseType="variant">
      <vt:variant>
        <vt:lpstr>使用字型</vt:lpstr>
      </vt:variant>
      <vt:variant>
        <vt:i4>5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47</vt:i4>
      </vt:variant>
    </vt:vector>
  </HeadingPairs>
  <TitlesOfParts>
    <vt:vector size="53" baseType="lpstr">
      <vt:lpstr>Yu Gothic UI Semibold</vt:lpstr>
      <vt:lpstr>新細明體</vt:lpstr>
      <vt:lpstr>標楷體</vt:lpstr>
      <vt:lpstr>Calibri</vt:lpstr>
      <vt:lpstr>Times New Roman</vt:lpstr>
      <vt:lpstr>Office Theme</vt:lpstr>
      <vt:lpstr>第十一课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水上活动 shuǐshàng huódòng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第十一課</dc:title>
  <dc:creator>Chieh</dc:creator>
  <cp:lastModifiedBy>user</cp:lastModifiedBy>
  <cp:revision>5</cp:revision>
  <dcterms:created xsi:type="dcterms:W3CDTF">2017-05-10T13:49:44Z</dcterms:created>
  <dcterms:modified xsi:type="dcterms:W3CDTF">2018-04-18T04:14:47Z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2017-05-10T00:00:00Z</vt:filetime>
  </property>
  <property fmtid="{D5CDD505-2E9C-101B-9397-08002B2CF9AE}" pid="3" name="LastSaved">
    <vt:filetime>2017-05-10T00:00:00Z</vt:filetime>
  </property>
</Properties>
</file>